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5" r:id="rId1"/>
  </p:sldMasterIdLst>
  <p:sldIdLst>
    <p:sldId id="257" r:id="rId2"/>
    <p:sldId id="258" r:id="rId3"/>
    <p:sldId id="260" r:id="rId4"/>
    <p:sldId id="259" r:id="rId5"/>
    <p:sldId id="275" r:id="rId6"/>
    <p:sldId id="261" r:id="rId7"/>
    <p:sldId id="262" r:id="rId8"/>
    <p:sldId id="264" r:id="rId9"/>
    <p:sldId id="266" r:id="rId10"/>
    <p:sldId id="267" r:id="rId11"/>
    <p:sldId id="269" r:id="rId12"/>
    <p:sldId id="292" r:id="rId13"/>
    <p:sldId id="293" r:id="rId14"/>
    <p:sldId id="273" r:id="rId15"/>
    <p:sldId id="274" r:id="rId16"/>
    <p:sldId id="276" r:id="rId17"/>
    <p:sldId id="277" r:id="rId18"/>
    <p:sldId id="286" r:id="rId19"/>
    <p:sldId id="287" r:id="rId20"/>
    <p:sldId id="288" r:id="rId21"/>
    <p:sldId id="289" r:id="rId22"/>
    <p:sldId id="290" r:id="rId23"/>
    <p:sldId id="291" r:id="rId24"/>
    <p:sldId id="282" r:id="rId25"/>
    <p:sldId id="294" r:id="rId26"/>
    <p:sldId id="299" r:id="rId27"/>
    <p:sldId id="300" r:id="rId28"/>
    <p:sldId id="295" r:id="rId29"/>
    <p:sldId id="296" r:id="rId30"/>
    <p:sldId id="301" r:id="rId31"/>
    <p:sldId id="302" r:id="rId32"/>
    <p:sldId id="303" r:id="rId33"/>
    <p:sldId id="272"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1AC845B-A9B9-D942-930F-3D7F250264FF}" v="4" dt="2023-06-12T17:33:47.815"/>
    <p1510:client id="{3B74466F-40A6-4FE4-B127-21DCB5BB0DDB}" v="154" dt="2023-07-04T04:33:20.330"/>
    <p1510:client id="{87327A13-A072-D9DC-208B-9102775E3D42}" v="318" dt="2023-06-09T08:05:33.174"/>
    <p1510:client id="{94139BBF-E240-314D-5948-8A4FDA0EE67A}" v="780" dt="2023-07-04T05:29:26.628"/>
    <p1510:client id="{A97A185E-ABFF-6E32-15FD-BD89A45A773B}" v="564" dt="2023-06-08T05:06:32.191"/>
    <p1510:client id="{D2815510-A617-42F5-BFE5-31FBD8A7259D}" v="103" dt="2023-06-12T17:30:21.648"/>
    <p1510:client id="{D4917922-1BD0-4838-86E0-9D7F6A07A906}" v="515" dt="2023-06-07T19:25:19.81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5" d="100"/>
          <a:sy n="85" d="100"/>
        </p:scale>
        <p:origin x="557"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40"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s>
</file>

<file path=ppt/diagrams/_rels/data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0.svg"/><Relationship Id="rId1" Type="http://schemas.openxmlformats.org/officeDocument/2006/relationships/image" Target="../media/image28.png"/><Relationship Id="rId4" Type="http://schemas.openxmlformats.org/officeDocument/2006/relationships/image" Target="../media/image32.svg"/></Relationships>
</file>

<file path=ppt/diagrams/_rels/drawing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0.svg"/><Relationship Id="rId1" Type="http://schemas.openxmlformats.org/officeDocument/2006/relationships/image" Target="../media/image28.png"/><Relationship Id="rId4" Type="http://schemas.openxmlformats.org/officeDocument/2006/relationships/image" Target="../media/image32.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B388847-3D99-4400-80C5-4D6FDAB3C3C2}"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9D7570A7-931E-496C-87CF-B685CC87E5F5}">
      <dgm:prSet/>
      <dgm:spPr/>
      <dgm:t>
        <a:bodyPr/>
        <a:lstStyle/>
        <a:p>
          <a:r>
            <a:rPr lang="en-US"/>
            <a:t>We perform Statistical Test to infer from the data and get the interpretation from it</a:t>
          </a:r>
        </a:p>
      </dgm:t>
    </dgm:pt>
    <dgm:pt modelId="{C0CC458E-EE1A-4790-BD3D-D13079299AE0}" type="parTrans" cxnId="{131C4827-2EA9-4B87-A8CA-8572D603760F}">
      <dgm:prSet/>
      <dgm:spPr/>
      <dgm:t>
        <a:bodyPr/>
        <a:lstStyle/>
        <a:p>
          <a:endParaRPr lang="en-US"/>
        </a:p>
      </dgm:t>
    </dgm:pt>
    <dgm:pt modelId="{CD4CD571-F1A0-4734-A7F9-4B1A6FD04FB5}" type="sibTrans" cxnId="{131C4827-2EA9-4B87-A8CA-8572D603760F}">
      <dgm:prSet/>
      <dgm:spPr/>
      <dgm:t>
        <a:bodyPr/>
        <a:lstStyle/>
        <a:p>
          <a:endParaRPr lang="en-US"/>
        </a:p>
      </dgm:t>
    </dgm:pt>
    <dgm:pt modelId="{CA649876-B034-42DF-938A-A7CDBE6564EF}">
      <dgm:prSet/>
      <dgm:spPr/>
      <dgm:t>
        <a:bodyPr/>
        <a:lstStyle/>
        <a:p>
          <a:r>
            <a:rPr lang="en-US"/>
            <a:t>We used Independent t-test, Chi Squared test, One way Annova, Pearson Correlation Coefficient Test</a:t>
          </a:r>
        </a:p>
      </dgm:t>
    </dgm:pt>
    <dgm:pt modelId="{C6D8B71D-F799-4E34-A78F-352F57CE0662}" type="parTrans" cxnId="{399A0042-F96A-4011-9E91-0FF0FCDF4547}">
      <dgm:prSet/>
      <dgm:spPr/>
      <dgm:t>
        <a:bodyPr/>
        <a:lstStyle/>
        <a:p>
          <a:endParaRPr lang="en-US"/>
        </a:p>
      </dgm:t>
    </dgm:pt>
    <dgm:pt modelId="{4DDD9A4F-0610-472B-B4AF-6544869A0FAB}" type="sibTrans" cxnId="{399A0042-F96A-4011-9E91-0FF0FCDF4547}">
      <dgm:prSet/>
      <dgm:spPr/>
      <dgm:t>
        <a:bodyPr/>
        <a:lstStyle/>
        <a:p>
          <a:endParaRPr lang="en-US"/>
        </a:p>
      </dgm:t>
    </dgm:pt>
    <dgm:pt modelId="{65B6B1C8-7F42-4A84-916A-FA9524CD67AB}" type="pres">
      <dgm:prSet presAssocID="{8B388847-3D99-4400-80C5-4D6FDAB3C3C2}" presName="root" presStyleCnt="0">
        <dgm:presLayoutVars>
          <dgm:dir/>
          <dgm:resizeHandles val="exact"/>
        </dgm:presLayoutVars>
      </dgm:prSet>
      <dgm:spPr/>
      <dgm:t>
        <a:bodyPr/>
        <a:lstStyle/>
        <a:p>
          <a:endParaRPr lang="en-IN"/>
        </a:p>
      </dgm:t>
    </dgm:pt>
    <dgm:pt modelId="{ACCD3D17-5238-43D2-A033-230174AEC944}" type="pres">
      <dgm:prSet presAssocID="{9D7570A7-931E-496C-87CF-B685CC87E5F5}" presName="compNode" presStyleCnt="0"/>
      <dgm:spPr/>
    </dgm:pt>
    <dgm:pt modelId="{085C187C-24FB-4790-A75A-6D34361C4388}" type="pres">
      <dgm:prSet presAssocID="{9D7570A7-931E-496C-87CF-B685CC87E5F5}" presName="bgRect" presStyleLbl="bgShp" presStyleIdx="0" presStyleCnt="2"/>
      <dgm:spPr/>
    </dgm:pt>
    <dgm:pt modelId="{0548A720-0C25-44CD-94AD-D880E3E70B5E}" type="pres">
      <dgm:prSet presAssocID="{9D7570A7-931E-496C-87CF-B685CC87E5F5}" presName="iconRect" presStyleLbl="node1" presStyleIdx="0" presStyleCnt="2"/>
      <dgm:spPr>
        <a:blipFill>
          <a:blip xmlns:r="http://schemas.openxmlformats.org/officeDocument/2006/relationships" r:embed="rId1" cstate="print">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a:noFill/>
        </a:ln>
      </dgm:spPr>
      <dgm:t>
        <a:bodyPr/>
        <a:lstStyle/>
        <a:p>
          <a:endParaRPr lang="en-IN"/>
        </a:p>
      </dgm:t>
      <dgm:extLst>
        <a:ext uri="{E40237B7-FDA0-4F09-8148-C483321AD2D9}">
          <dgm14:cNvPr xmlns:dgm14="http://schemas.microsoft.com/office/drawing/2010/diagram" id="0" name="" descr="Bar chart"/>
        </a:ext>
      </dgm:extLst>
    </dgm:pt>
    <dgm:pt modelId="{7C01C90D-4FF9-4EFA-A389-E88E92052B5A}" type="pres">
      <dgm:prSet presAssocID="{9D7570A7-931E-496C-87CF-B685CC87E5F5}" presName="spaceRect" presStyleCnt="0"/>
      <dgm:spPr/>
    </dgm:pt>
    <dgm:pt modelId="{64752820-55F1-4E14-AF6A-6CB011605550}" type="pres">
      <dgm:prSet presAssocID="{9D7570A7-931E-496C-87CF-B685CC87E5F5}" presName="parTx" presStyleLbl="revTx" presStyleIdx="0" presStyleCnt="2">
        <dgm:presLayoutVars>
          <dgm:chMax val="0"/>
          <dgm:chPref val="0"/>
        </dgm:presLayoutVars>
      </dgm:prSet>
      <dgm:spPr/>
      <dgm:t>
        <a:bodyPr/>
        <a:lstStyle/>
        <a:p>
          <a:endParaRPr lang="en-IN"/>
        </a:p>
      </dgm:t>
    </dgm:pt>
    <dgm:pt modelId="{BABB1DA6-05C6-44BF-9C6B-A6AD2195EBC4}" type="pres">
      <dgm:prSet presAssocID="{CD4CD571-F1A0-4734-A7F9-4B1A6FD04FB5}" presName="sibTrans" presStyleCnt="0"/>
      <dgm:spPr/>
    </dgm:pt>
    <dgm:pt modelId="{FD97B594-F8F3-4927-A370-2009ED2E2A04}" type="pres">
      <dgm:prSet presAssocID="{CA649876-B034-42DF-938A-A7CDBE6564EF}" presName="compNode" presStyleCnt="0"/>
      <dgm:spPr/>
    </dgm:pt>
    <dgm:pt modelId="{343CF9A0-AA71-4DC4-8BB5-B9FBC958F4E1}" type="pres">
      <dgm:prSet presAssocID="{CA649876-B034-42DF-938A-A7CDBE6564EF}" presName="bgRect" presStyleLbl="bgShp" presStyleIdx="1" presStyleCnt="2"/>
      <dgm:spPr/>
    </dgm:pt>
    <dgm:pt modelId="{937DDAEA-E64E-48A8-A0BD-A265F9641004}" type="pres">
      <dgm:prSet presAssocID="{CA649876-B034-42DF-938A-A7CDBE6564EF}" presName="iconRect" presStyleLbl="node1" presStyleIdx="1" presStyleCnt="2"/>
      <dgm:spPr>
        <a:blipFill>
          <a:blip xmlns:r="http://schemas.openxmlformats.org/officeDocument/2006/relationships"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a:ln>
          <a:noFill/>
        </a:ln>
      </dgm:spPr>
      <dgm:t>
        <a:bodyPr/>
        <a:lstStyle/>
        <a:p>
          <a:endParaRPr lang="en-IN"/>
        </a:p>
      </dgm:t>
      <dgm:extLst>
        <a:ext uri="{E40237B7-FDA0-4F09-8148-C483321AD2D9}">
          <dgm14:cNvPr xmlns:dgm14="http://schemas.microsoft.com/office/drawing/2010/diagram" id="0" name="" descr="Calculator"/>
        </a:ext>
      </dgm:extLst>
    </dgm:pt>
    <dgm:pt modelId="{B2BBDFCF-89C7-447C-A11A-98CE248A09C4}" type="pres">
      <dgm:prSet presAssocID="{CA649876-B034-42DF-938A-A7CDBE6564EF}" presName="spaceRect" presStyleCnt="0"/>
      <dgm:spPr/>
    </dgm:pt>
    <dgm:pt modelId="{373FED32-0779-4FF8-BB77-789647E29A75}" type="pres">
      <dgm:prSet presAssocID="{CA649876-B034-42DF-938A-A7CDBE6564EF}" presName="parTx" presStyleLbl="revTx" presStyleIdx="1" presStyleCnt="2">
        <dgm:presLayoutVars>
          <dgm:chMax val="0"/>
          <dgm:chPref val="0"/>
        </dgm:presLayoutVars>
      </dgm:prSet>
      <dgm:spPr/>
      <dgm:t>
        <a:bodyPr/>
        <a:lstStyle/>
        <a:p>
          <a:endParaRPr lang="en-IN"/>
        </a:p>
      </dgm:t>
    </dgm:pt>
  </dgm:ptLst>
  <dgm:cxnLst>
    <dgm:cxn modelId="{1747446B-C592-4C45-A6D4-F0D88D452301}" type="presOf" srcId="{9D7570A7-931E-496C-87CF-B685CC87E5F5}" destId="{64752820-55F1-4E14-AF6A-6CB011605550}" srcOrd="0" destOrd="0" presId="urn:microsoft.com/office/officeart/2018/2/layout/IconVerticalSolidList"/>
    <dgm:cxn modelId="{131C4827-2EA9-4B87-A8CA-8572D603760F}" srcId="{8B388847-3D99-4400-80C5-4D6FDAB3C3C2}" destId="{9D7570A7-931E-496C-87CF-B685CC87E5F5}" srcOrd="0" destOrd="0" parTransId="{C0CC458E-EE1A-4790-BD3D-D13079299AE0}" sibTransId="{CD4CD571-F1A0-4734-A7F9-4B1A6FD04FB5}"/>
    <dgm:cxn modelId="{56700DDE-CB38-4693-968E-A6AEFF681404}" type="presOf" srcId="{CA649876-B034-42DF-938A-A7CDBE6564EF}" destId="{373FED32-0779-4FF8-BB77-789647E29A75}" srcOrd="0" destOrd="0" presId="urn:microsoft.com/office/officeart/2018/2/layout/IconVerticalSolidList"/>
    <dgm:cxn modelId="{399A0042-F96A-4011-9E91-0FF0FCDF4547}" srcId="{8B388847-3D99-4400-80C5-4D6FDAB3C3C2}" destId="{CA649876-B034-42DF-938A-A7CDBE6564EF}" srcOrd="1" destOrd="0" parTransId="{C6D8B71D-F799-4E34-A78F-352F57CE0662}" sibTransId="{4DDD9A4F-0610-472B-B4AF-6544869A0FAB}"/>
    <dgm:cxn modelId="{68EC9392-4E19-43AF-982C-F58CA2C643EC}" type="presOf" srcId="{8B388847-3D99-4400-80C5-4D6FDAB3C3C2}" destId="{65B6B1C8-7F42-4A84-916A-FA9524CD67AB}" srcOrd="0" destOrd="0" presId="urn:microsoft.com/office/officeart/2018/2/layout/IconVerticalSolidList"/>
    <dgm:cxn modelId="{37443D61-64FD-44CE-B1EA-916B5D5C9AA7}" type="presParOf" srcId="{65B6B1C8-7F42-4A84-916A-FA9524CD67AB}" destId="{ACCD3D17-5238-43D2-A033-230174AEC944}" srcOrd="0" destOrd="0" presId="urn:microsoft.com/office/officeart/2018/2/layout/IconVerticalSolidList"/>
    <dgm:cxn modelId="{95A6FB0B-399C-49DE-A11B-B7803B3A6C16}" type="presParOf" srcId="{ACCD3D17-5238-43D2-A033-230174AEC944}" destId="{085C187C-24FB-4790-A75A-6D34361C4388}" srcOrd="0" destOrd="0" presId="urn:microsoft.com/office/officeart/2018/2/layout/IconVerticalSolidList"/>
    <dgm:cxn modelId="{1541B10E-F9C7-4695-B788-3DF05B91F8D7}" type="presParOf" srcId="{ACCD3D17-5238-43D2-A033-230174AEC944}" destId="{0548A720-0C25-44CD-94AD-D880E3E70B5E}" srcOrd="1" destOrd="0" presId="urn:microsoft.com/office/officeart/2018/2/layout/IconVerticalSolidList"/>
    <dgm:cxn modelId="{90E2A241-3A52-454D-8F85-B15C48E46384}" type="presParOf" srcId="{ACCD3D17-5238-43D2-A033-230174AEC944}" destId="{7C01C90D-4FF9-4EFA-A389-E88E92052B5A}" srcOrd="2" destOrd="0" presId="urn:microsoft.com/office/officeart/2018/2/layout/IconVerticalSolidList"/>
    <dgm:cxn modelId="{8972F381-0F87-43EF-9EFC-59992C7D0FC7}" type="presParOf" srcId="{ACCD3D17-5238-43D2-A033-230174AEC944}" destId="{64752820-55F1-4E14-AF6A-6CB011605550}" srcOrd="3" destOrd="0" presId="urn:microsoft.com/office/officeart/2018/2/layout/IconVerticalSolidList"/>
    <dgm:cxn modelId="{CF7C08EB-9E93-4333-BF83-22496C74BE1D}" type="presParOf" srcId="{65B6B1C8-7F42-4A84-916A-FA9524CD67AB}" destId="{BABB1DA6-05C6-44BF-9C6B-A6AD2195EBC4}" srcOrd="1" destOrd="0" presId="urn:microsoft.com/office/officeart/2018/2/layout/IconVerticalSolidList"/>
    <dgm:cxn modelId="{7B0F72F1-24B8-4A9E-876C-928F6F405FFC}" type="presParOf" srcId="{65B6B1C8-7F42-4A84-916A-FA9524CD67AB}" destId="{FD97B594-F8F3-4927-A370-2009ED2E2A04}" srcOrd="2" destOrd="0" presId="urn:microsoft.com/office/officeart/2018/2/layout/IconVerticalSolidList"/>
    <dgm:cxn modelId="{3391C251-8602-483C-83C4-797F1922148E}" type="presParOf" srcId="{FD97B594-F8F3-4927-A370-2009ED2E2A04}" destId="{343CF9A0-AA71-4DC4-8BB5-B9FBC958F4E1}" srcOrd="0" destOrd="0" presId="urn:microsoft.com/office/officeart/2018/2/layout/IconVerticalSolidList"/>
    <dgm:cxn modelId="{251DA268-9F81-4002-A126-F33686D1028A}" type="presParOf" srcId="{FD97B594-F8F3-4927-A370-2009ED2E2A04}" destId="{937DDAEA-E64E-48A8-A0BD-A265F9641004}" srcOrd="1" destOrd="0" presId="urn:microsoft.com/office/officeart/2018/2/layout/IconVerticalSolidList"/>
    <dgm:cxn modelId="{3C03E3CD-F4F9-4E3A-A918-3867751A7B0D}" type="presParOf" srcId="{FD97B594-F8F3-4927-A370-2009ED2E2A04}" destId="{B2BBDFCF-89C7-447C-A11A-98CE248A09C4}" srcOrd="2" destOrd="0" presId="urn:microsoft.com/office/officeart/2018/2/layout/IconVerticalSolidList"/>
    <dgm:cxn modelId="{1C56E30D-A9EB-4E77-91C7-FC414DED60B0}" type="presParOf" srcId="{FD97B594-F8F3-4927-A370-2009ED2E2A04}" destId="{373FED32-0779-4FF8-BB77-789647E29A75}"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85C187C-24FB-4790-A75A-6D34361C4388}">
      <dsp:nvSpPr>
        <dsp:cNvPr id="0" name=""/>
        <dsp:cNvSpPr/>
      </dsp:nvSpPr>
      <dsp:spPr>
        <a:xfrm>
          <a:off x="0" y="838020"/>
          <a:ext cx="7117918" cy="154711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548A720-0C25-44CD-94AD-D880E3E70B5E}">
      <dsp:nvSpPr>
        <dsp:cNvPr id="0" name=""/>
        <dsp:cNvSpPr/>
      </dsp:nvSpPr>
      <dsp:spPr>
        <a:xfrm>
          <a:off x="468002" y="1186121"/>
          <a:ext cx="850913" cy="850913"/>
        </a:xfrm>
        <a:prstGeom prst="rect">
          <a:avLst/>
        </a:prstGeom>
        <a:blipFill>
          <a:blip xmlns:r="http://schemas.openxmlformats.org/officeDocument/2006/relationships" r:embed="rId1" cstate="print">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4752820-55F1-4E14-AF6A-6CB011605550}">
      <dsp:nvSpPr>
        <dsp:cNvPr id="0" name=""/>
        <dsp:cNvSpPr/>
      </dsp:nvSpPr>
      <dsp:spPr>
        <a:xfrm>
          <a:off x="1786917" y="838020"/>
          <a:ext cx="5331000" cy="15471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3736" tIns="163736" rIns="163736" bIns="163736" numCol="1" spcCol="1270" anchor="ctr" anchorCtr="0">
          <a:noAutofit/>
        </a:bodyPr>
        <a:lstStyle/>
        <a:p>
          <a:pPr lvl="0" algn="l" defTabSz="1111250">
            <a:lnSpc>
              <a:spcPct val="90000"/>
            </a:lnSpc>
            <a:spcBef>
              <a:spcPct val="0"/>
            </a:spcBef>
            <a:spcAft>
              <a:spcPct val="35000"/>
            </a:spcAft>
          </a:pPr>
          <a:r>
            <a:rPr lang="en-US" sz="2500" kern="1200"/>
            <a:t>We perform Statistical Test to infer from the data and get the interpretation from it</a:t>
          </a:r>
        </a:p>
      </dsp:txBody>
      <dsp:txXfrm>
        <a:off x="1786917" y="838020"/>
        <a:ext cx="5331000" cy="1547114"/>
      </dsp:txXfrm>
    </dsp:sp>
    <dsp:sp modelId="{343CF9A0-AA71-4DC4-8BB5-B9FBC958F4E1}">
      <dsp:nvSpPr>
        <dsp:cNvPr id="0" name=""/>
        <dsp:cNvSpPr/>
      </dsp:nvSpPr>
      <dsp:spPr>
        <a:xfrm>
          <a:off x="0" y="2771913"/>
          <a:ext cx="7117918" cy="154711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37DDAEA-E64E-48A8-A0BD-A265F9641004}">
      <dsp:nvSpPr>
        <dsp:cNvPr id="0" name=""/>
        <dsp:cNvSpPr/>
      </dsp:nvSpPr>
      <dsp:spPr>
        <a:xfrm>
          <a:off x="468002" y="3120014"/>
          <a:ext cx="850913" cy="850913"/>
        </a:xfrm>
        <a:prstGeom prst="rect">
          <a:avLst/>
        </a:prstGeom>
        <a:blipFill>
          <a:blip xmlns:r="http://schemas.openxmlformats.org/officeDocument/2006/relationships"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73FED32-0779-4FF8-BB77-789647E29A75}">
      <dsp:nvSpPr>
        <dsp:cNvPr id="0" name=""/>
        <dsp:cNvSpPr/>
      </dsp:nvSpPr>
      <dsp:spPr>
        <a:xfrm>
          <a:off x="1786917" y="2771913"/>
          <a:ext cx="5331000" cy="15471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3736" tIns="163736" rIns="163736" bIns="163736" numCol="1" spcCol="1270" anchor="ctr" anchorCtr="0">
          <a:noAutofit/>
        </a:bodyPr>
        <a:lstStyle/>
        <a:p>
          <a:pPr lvl="0" algn="l" defTabSz="1111250">
            <a:lnSpc>
              <a:spcPct val="90000"/>
            </a:lnSpc>
            <a:spcBef>
              <a:spcPct val="0"/>
            </a:spcBef>
            <a:spcAft>
              <a:spcPct val="35000"/>
            </a:spcAft>
          </a:pPr>
          <a:r>
            <a:rPr lang="en-US" sz="2500" kern="1200"/>
            <a:t>We used Independent t-test, Chi Squared test, One way Annova, Pearson Correlation Coefficient Test</a:t>
          </a:r>
        </a:p>
      </dsp:txBody>
      <dsp:txXfrm>
        <a:off x="1786917" y="2771913"/>
        <a:ext cx="5331000" cy="1547114"/>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xmlns="">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21058BF-C5E1-4B52-BD8A-FD1AD5779347}"/>
              </a:ext>
            </a:extLst>
          </p:cNvPr>
          <p:cNvSpPr>
            <a:spLocks noGrp="1"/>
          </p:cNvSpPr>
          <p:nvPr>
            <p:ph type="ctrTitle"/>
          </p:nvPr>
        </p:nvSpPr>
        <p:spPr>
          <a:xfrm>
            <a:off x="1524000" y="1122363"/>
            <a:ext cx="9144000" cy="2387600"/>
          </a:xfrm>
        </p:spPr>
        <p:txBody>
          <a:bodyPr anchor="b"/>
          <a:lstStyle>
            <a:lvl1pPr algn="ctr">
              <a:defRPr sz="5400"/>
            </a:lvl1pPr>
          </a:lstStyle>
          <a:p>
            <a:r>
              <a:rPr lang="en-US"/>
              <a:t>Click to edit Master title style</a:t>
            </a:r>
          </a:p>
        </p:txBody>
      </p:sp>
      <p:sp>
        <p:nvSpPr>
          <p:cNvPr id="3" name="Subtitle 2">
            <a:extLst>
              <a:ext uri="{FF2B5EF4-FFF2-40B4-BE49-F238E27FC236}">
                <a16:creationId xmlns:a16="http://schemas.microsoft.com/office/drawing/2014/main" xmlns="" id="{DFCD51F7-3CC3-4BB7-8291-B1789482E86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xmlns="" id="{FD320447-D6C7-43E1-AE88-1FB66CC9C55E}"/>
              </a:ext>
            </a:extLst>
          </p:cNvPr>
          <p:cNvSpPr>
            <a:spLocks noGrp="1"/>
          </p:cNvSpPr>
          <p:nvPr>
            <p:ph type="dt" sz="half" idx="10"/>
          </p:nvPr>
        </p:nvSpPr>
        <p:spPr/>
        <p:txBody>
          <a:bodyPr/>
          <a:lstStyle/>
          <a:p>
            <a:fld id="{C43A76A3-ADC8-4477-8FC1-B9DD55D84908}" type="datetime1">
              <a:rPr lang="en-US" smtClean="0"/>
              <a:t>7/4/2023</a:t>
            </a:fld>
            <a:endParaRPr lang="en-US"/>
          </a:p>
        </p:txBody>
      </p:sp>
      <p:sp>
        <p:nvSpPr>
          <p:cNvPr id="5" name="Footer Placeholder 4">
            <a:extLst>
              <a:ext uri="{FF2B5EF4-FFF2-40B4-BE49-F238E27FC236}">
                <a16:creationId xmlns:a16="http://schemas.microsoft.com/office/drawing/2014/main" xmlns="" id="{6F5E17B6-E7FC-473A-8D5F-0E6B838EA75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464AF4E0-FDDB-42B9-862C-7BBC501CDAC5}"/>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12497076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D8E922F-6166-4009-A42D-027DC718071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xmlns="" id="{FF7791CF-167D-446D-9F99-6976C986E2F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D83CA422-E040-4DE1-9DA5-C8D37C116A7B}"/>
              </a:ext>
            </a:extLst>
          </p:cNvPr>
          <p:cNvSpPr>
            <a:spLocks noGrp="1"/>
          </p:cNvSpPr>
          <p:nvPr>
            <p:ph type="dt" sz="half" idx="10"/>
          </p:nvPr>
        </p:nvSpPr>
        <p:spPr/>
        <p:txBody>
          <a:bodyPr/>
          <a:lstStyle/>
          <a:p>
            <a:fld id="{D6762538-DC4D-4667-96E5-B3278DDF8B12}" type="datetime1">
              <a:rPr lang="en-US" smtClean="0"/>
              <a:t>7/4/2023</a:t>
            </a:fld>
            <a:endParaRPr lang="en-US"/>
          </a:p>
        </p:txBody>
      </p:sp>
      <p:sp>
        <p:nvSpPr>
          <p:cNvPr id="5" name="Footer Placeholder 4">
            <a:extLst>
              <a:ext uri="{FF2B5EF4-FFF2-40B4-BE49-F238E27FC236}">
                <a16:creationId xmlns:a16="http://schemas.microsoft.com/office/drawing/2014/main" xmlns="" id="{6C813B0B-60E7-494E-91CB-055BC26906B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7B48C554-7C1B-4D8F-9B6B-04492656904B}"/>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31653433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EEC66EF0-6ED8-49A7-BDAD-E20A143FAEA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xmlns="" id="{90FCE9CD-90A9-44BA-B293-0662E077DDE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0857DAE0-05C4-460B-B96D-BD183ED030C4}"/>
              </a:ext>
            </a:extLst>
          </p:cNvPr>
          <p:cNvSpPr>
            <a:spLocks noGrp="1"/>
          </p:cNvSpPr>
          <p:nvPr>
            <p:ph type="dt" sz="half" idx="10"/>
          </p:nvPr>
        </p:nvSpPr>
        <p:spPr/>
        <p:txBody>
          <a:bodyPr/>
          <a:lstStyle/>
          <a:p>
            <a:fld id="{05880548-5C08-4BE3-B63E-F2BB63B0B00C}" type="datetime1">
              <a:rPr lang="en-US" smtClean="0"/>
              <a:t>7/4/2023</a:t>
            </a:fld>
            <a:endParaRPr lang="en-US"/>
          </a:p>
        </p:txBody>
      </p:sp>
      <p:sp>
        <p:nvSpPr>
          <p:cNvPr id="5" name="Footer Placeholder 4">
            <a:extLst>
              <a:ext uri="{FF2B5EF4-FFF2-40B4-BE49-F238E27FC236}">
                <a16:creationId xmlns:a16="http://schemas.microsoft.com/office/drawing/2014/main" xmlns="" id="{33B3CA93-55C9-4AA3-89A0-55490F745B1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46BFD820-FF26-4325-816F-310C30F80ACC}"/>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28099473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B1736C8-0B4F-4655-A630-0B1D2540B7D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5378B888-85E0-4D92-903E-C3FE7E870DE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FC648916-250B-4232-BD7D-571FDE79F5E7}"/>
              </a:ext>
            </a:extLst>
          </p:cNvPr>
          <p:cNvSpPr>
            <a:spLocks noGrp="1"/>
          </p:cNvSpPr>
          <p:nvPr>
            <p:ph type="dt" sz="half" idx="10"/>
          </p:nvPr>
        </p:nvSpPr>
        <p:spPr/>
        <p:txBody>
          <a:bodyPr/>
          <a:lstStyle/>
          <a:p>
            <a:fld id="{DE7F49BE-398D-479A-8A7E-5DDBCA61EDCB}" type="datetime1">
              <a:rPr lang="en-US" smtClean="0"/>
              <a:t>7/4/2023</a:t>
            </a:fld>
            <a:endParaRPr lang="en-US"/>
          </a:p>
        </p:txBody>
      </p:sp>
      <p:sp>
        <p:nvSpPr>
          <p:cNvPr id="5" name="Footer Placeholder 4">
            <a:extLst>
              <a:ext uri="{FF2B5EF4-FFF2-40B4-BE49-F238E27FC236}">
                <a16:creationId xmlns:a16="http://schemas.microsoft.com/office/drawing/2014/main" xmlns="" id="{B6A8BFB4-647C-4104-B6D4-3346051C36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2E0FA73F-2BE8-4370-AE90-58F4CE51FC51}"/>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38626858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9B1446D-9FAC-4157-A41A-51675C8BE929}"/>
              </a:ext>
            </a:extLst>
          </p:cNvPr>
          <p:cNvSpPr>
            <a:spLocks noGrp="1"/>
          </p:cNvSpPr>
          <p:nvPr>
            <p:ph type="title"/>
          </p:nvPr>
        </p:nvSpPr>
        <p:spPr>
          <a:xfrm>
            <a:off x="777240" y="1709738"/>
            <a:ext cx="10570210" cy="2758895"/>
          </a:xfrm>
        </p:spPr>
        <p:txBody>
          <a:bodyPr anchor="b">
            <a:normAutofit/>
          </a:bodyPr>
          <a:lstStyle>
            <a:lvl1pPr>
              <a:defRPr sz="5400"/>
            </a:lvl1pPr>
          </a:lstStyle>
          <a:p>
            <a:r>
              <a:rPr lang="en-US"/>
              <a:t>Click to edit Master title style</a:t>
            </a:r>
          </a:p>
        </p:txBody>
      </p:sp>
      <p:sp>
        <p:nvSpPr>
          <p:cNvPr id="3" name="Text Placeholder 2">
            <a:extLst>
              <a:ext uri="{FF2B5EF4-FFF2-40B4-BE49-F238E27FC236}">
                <a16:creationId xmlns:a16="http://schemas.microsoft.com/office/drawing/2014/main" xmlns="" id="{92AF8D4A-8F93-4399-9546-64F286400D24}"/>
              </a:ext>
            </a:extLst>
          </p:cNvPr>
          <p:cNvSpPr>
            <a:spLocks noGrp="1"/>
          </p:cNvSpPr>
          <p:nvPr>
            <p:ph type="body" idx="1"/>
          </p:nvPr>
        </p:nvSpPr>
        <p:spPr>
          <a:xfrm>
            <a:off x="777240" y="4589463"/>
            <a:ext cx="10570210" cy="1500187"/>
          </a:xfrm>
        </p:spPr>
        <p:txBody>
          <a:bodyPr/>
          <a:lstStyle>
            <a:lvl1pPr marL="0" indent="0">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xmlns="" id="{819C2FD4-BF96-470C-8247-20DFAE1CF870}"/>
              </a:ext>
            </a:extLst>
          </p:cNvPr>
          <p:cNvSpPr>
            <a:spLocks noGrp="1"/>
          </p:cNvSpPr>
          <p:nvPr>
            <p:ph type="dt" sz="half" idx="10"/>
          </p:nvPr>
        </p:nvSpPr>
        <p:spPr/>
        <p:txBody>
          <a:bodyPr/>
          <a:lstStyle/>
          <a:p>
            <a:fld id="{CCD0C193-4974-4A1F-9C63-07D595E30D66}" type="datetime1">
              <a:rPr lang="en-US" smtClean="0"/>
              <a:t>7/4/2023</a:t>
            </a:fld>
            <a:endParaRPr lang="en-US"/>
          </a:p>
        </p:txBody>
      </p:sp>
      <p:sp>
        <p:nvSpPr>
          <p:cNvPr id="5" name="Footer Placeholder 4">
            <a:extLst>
              <a:ext uri="{FF2B5EF4-FFF2-40B4-BE49-F238E27FC236}">
                <a16:creationId xmlns:a16="http://schemas.microsoft.com/office/drawing/2014/main" xmlns="" id="{27175A2D-86C4-4467-BAB8-E9ED004D2C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DE442A4D-D9B2-4C82-95E4-B86F9F5F3802}"/>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29957550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0E6B3AA-8C30-429E-B934-AF12204387B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E915834E-691F-4728-88F5-A0C4696695EB}"/>
              </a:ext>
            </a:extLst>
          </p:cNvPr>
          <p:cNvSpPr>
            <a:spLocks noGrp="1"/>
          </p:cNvSpPr>
          <p:nvPr>
            <p:ph sz="half" idx="1"/>
          </p:nvPr>
        </p:nvSpPr>
        <p:spPr>
          <a:xfrm>
            <a:off x="777240" y="1825625"/>
            <a:ext cx="524256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xmlns="" id="{13876374-880F-4E25-9F88-79E3C1AB1F9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xmlns="" id="{6119BD69-B509-4FCE-95A8-ED03FFC8CC3C}"/>
              </a:ext>
            </a:extLst>
          </p:cNvPr>
          <p:cNvSpPr>
            <a:spLocks noGrp="1"/>
          </p:cNvSpPr>
          <p:nvPr>
            <p:ph type="dt" sz="half" idx="10"/>
          </p:nvPr>
        </p:nvSpPr>
        <p:spPr/>
        <p:txBody>
          <a:bodyPr/>
          <a:lstStyle/>
          <a:p>
            <a:fld id="{701AA87F-28D4-4BF0-B81F-877A89DFD5AC}" type="datetime1">
              <a:rPr lang="en-US" smtClean="0"/>
              <a:t>7/4/2023</a:t>
            </a:fld>
            <a:endParaRPr lang="en-US"/>
          </a:p>
        </p:txBody>
      </p:sp>
      <p:sp>
        <p:nvSpPr>
          <p:cNvPr id="6" name="Footer Placeholder 5">
            <a:extLst>
              <a:ext uri="{FF2B5EF4-FFF2-40B4-BE49-F238E27FC236}">
                <a16:creationId xmlns:a16="http://schemas.microsoft.com/office/drawing/2014/main" xmlns="" id="{DB7C287B-AE5B-490B-BF81-A50D7A2E872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B43C2246-303C-4A29-B6EA-E62CEDE6C2A1}"/>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30433201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E42FE79-D5BE-43E8-B6C5-2675B7F4D818}"/>
              </a:ext>
            </a:extLst>
          </p:cNvPr>
          <p:cNvSpPr>
            <a:spLocks noGrp="1"/>
          </p:cNvSpPr>
          <p:nvPr>
            <p:ph type="title"/>
          </p:nvPr>
        </p:nvSpPr>
        <p:spPr>
          <a:xfrm>
            <a:off x="777240" y="365125"/>
            <a:ext cx="10578148"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xmlns="" id="{F69D3A07-BA51-4113-902E-830A887D2394}"/>
              </a:ext>
            </a:extLst>
          </p:cNvPr>
          <p:cNvSpPr>
            <a:spLocks noGrp="1"/>
          </p:cNvSpPr>
          <p:nvPr>
            <p:ph type="body" idx="1"/>
          </p:nvPr>
        </p:nvSpPr>
        <p:spPr>
          <a:xfrm>
            <a:off x="777240" y="1801812"/>
            <a:ext cx="5220335" cy="9350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xmlns="" id="{28E320A9-E274-4E1B-B02D-9A3F510A1F22}"/>
              </a:ext>
            </a:extLst>
          </p:cNvPr>
          <p:cNvSpPr>
            <a:spLocks noGrp="1"/>
          </p:cNvSpPr>
          <p:nvPr>
            <p:ph sz="half" idx="2"/>
          </p:nvPr>
        </p:nvSpPr>
        <p:spPr>
          <a:xfrm>
            <a:off x="777240" y="2825749"/>
            <a:ext cx="5220335" cy="33639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xmlns="" id="{DBE80D3A-C2A8-4B78-B7E2-4908C74B1C43}"/>
              </a:ext>
            </a:extLst>
          </p:cNvPr>
          <p:cNvSpPr>
            <a:spLocks noGrp="1"/>
          </p:cNvSpPr>
          <p:nvPr>
            <p:ph type="body" sz="quarter" idx="3"/>
          </p:nvPr>
        </p:nvSpPr>
        <p:spPr>
          <a:xfrm>
            <a:off x="6172200" y="1801812"/>
            <a:ext cx="5183188" cy="9350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xmlns="" id="{FC5D84DD-9460-4B08-86AD-27486A940047}"/>
              </a:ext>
            </a:extLst>
          </p:cNvPr>
          <p:cNvSpPr>
            <a:spLocks noGrp="1"/>
          </p:cNvSpPr>
          <p:nvPr>
            <p:ph sz="quarter" idx="4"/>
          </p:nvPr>
        </p:nvSpPr>
        <p:spPr>
          <a:xfrm>
            <a:off x="6172200" y="2825749"/>
            <a:ext cx="5183188" cy="33639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xmlns="" id="{E4B0B7F8-282C-4210-AE7D-F35228BAC803}"/>
              </a:ext>
            </a:extLst>
          </p:cNvPr>
          <p:cNvSpPr>
            <a:spLocks noGrp="1"/>
          </p:cNvSpPr>
          <p:nvPr>
            <p:ph type="dt" sz="half" idx="10"/>
          </p:nvPr>
        </p:nvSpPr>
        <p:spPr/>
        <p:txBody>
          <a:bodyPr/>
          <a:lstStyle/>
          <a:p>
            <a:fld id="{A8A9F1F3-208B-49A3-B337-9C8ACEB3E0E1}" type="datetime1">
              <a:rPr lang="en-US" smtClean="0"/>
              <a:t>7/4/2023</a:t>
            </a:fld>
            <a:endParaRPr lang="en-US"/>
          </a:p>
        </p:txBody>
      </p:sp>
      <p:sp>
        <p:nvSpPr>
          <p:cNvPr id="8" name="Footer Placeholder 7">
            <a:extLst>
              <a:ext uri="{FF2B5EF4-FFF2-40B4-BE49-F238E27FC236}">
                <a16:creationId xmlns:a16="http://schemas.microsoft.com/office/drawing/2014/main" xmlns="" id="{FAE343A9-1067-4DCF-BACC-1F7F3805022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xmlns="" id="{0F84E471-04DB-4DB5-8CC5-16B3FC88509D}"/>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22265373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66D87C0-272E-4E50-A316-78079B2B923E}"/>
              </a:ext>
            </a:extLst>
          </p:cNvPr>
          <p:cNvSpPr>
            <a:spLocks noGrp="1"/>
          </p:cNvSpPr>
          <p:nvPr>
            <p:ph type="title"/>
          </p:nvPr>
        </p:nvSpPr>
        <p:spPr>
          <a:xfrm>
            <a:off x="777240" y="365125"/>
            <a:ext cx="10659110" cy="1325563"/>
          </a:xfrm>
        </p:spPr>
        <p:txBody>
          <a:bodyPr/>
          <a:lstStyle/>
          <a:p>
            <a:r>
              <a:rPr lang="en-US"/>
              <a:t>Click to edit Master title style</a:t>
            </a:r>
          </a:p>
        </p:txBody>
      </p:sp>
      <p:sp>
        <p:nvSpPr>
          <p:cNvPr id="3" name="Date Placeholder 2">
            <a:extLst>
              <a:ext uri="{FF2B5EF4-FFF2-40B4-BE49-F238E27FC236}">
                <a16:creationId xmlns:a16="http://schemas.microsoft.com/office/drawing/2014/main" xmlns="" id="{F906C1C9-1F69-432A-858C-D828B56E1659}"/>
              </a:ext>
            </a:extLst>
          </p:cNvPr>
          <p:cNvSpPr>
            <a:spLocks noGrp="1"/>
          </p:cNvSpPr>
          <p:nvPr>
            <p:ph type="dt" sz="half" idx="10"/>
          </p:nvPr>
        </p:nvSpPr>
        <p:spPr/>
        <p:txBody>
          <a:bodyPr/>
          <a:lstStyle/>
          <a:p>
            <a:fld id="{27AF6CA6-7293-4AA2-A0E0-A3BF4416E786}" type="datetime1">
              <a:rPr lang="en-US" smtClean="0"/>
              <a:t>7/4/2023</a:t>
            </a:fld>
            <a:endParaRPr lang="en-US"/>
          </a:p>
        </p:txBody>
      </p:sp>
      <p:sp>
        <p:nvSpPr>
          <p:cNvPr id="4" name="Footer Placeholder 3">
            <a:extLst>
              <a:ext uri="{FF2B5EF4-FFF2-40B4-BE49-F238E27FC236}">
                <a16:creationId xmlns:a16="http://schemas.microsoft.com/office/drawing/2014/main" xmlns="" id="{BD6D9A1B-D149-4B97-B161-3D7C9ADBCF7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xmlns="" id="{7AB3722F-8C88-4E54-8CD6-12D31A05F813}"/>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4628484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C0E1B4EE-6DFC-45F3-9174-D913EB57CB9D}"/>
              </a:ext>
            </a:extLst>
          </p:cNvPr>
          <p:cNvSpPr>
            <a:spLocks noGrp="1"/>
          </p:cNvSpPr>
          <p:nvPr>
            <p:ph type="dt" sz="half" idx="10"/>
          </p:nvPr>
        </p:nvSpPr>
        <p:spPr/>
        <p:txBody>
          <a:bodyPr/>
          <a:lstStyle/>
          <a:p>
            <a:fld id="{98D87016-7BCD-46FB-8EE3-AB6C369108B4}" type="datetime1">
              <a:rPr lang="en-US" smtClean="0"/>
              <a:t>7/4/2023</a:t>
            </a:fld>
            <a:endParaRPr lang="en-US"/>
          </a:p>
        </p:txBody>
      </p:sp>
      <p:sp>
        <p:nvSpPr>
          <p:cNvPr id="3" name="Footer Placeholder 2">
            <a:extLst>
              <a:ext uri="{FF2B5EF4-FFF2-40B4-BE49-F238E27FC236}">
                <a16:creationId xmlns:a16="http://schemas.microsoft.com/office/drawing/2014/main" xmlns="" id="{0BF7F7DC-6DDE-4337-AD27-BBE7D542248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xmlns="" id="{CCC58EA9-3AC4-421E-B133-1FA7757DF8BA}"/>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40406883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9E035BB-74CC-43E9-B71F-A5C05D17EB78}"/>
              </a:ext>
            </a:extLst>
          </p:cNvPr>
          <p:cNvSpPr>
            <a:spLocks noGrp="1"/>
          </p:cNvSpPr>
          <p:nvPr>
            <p:ph type="title"/>
          </p:nvPr>
        </p:nvSpPr>
        <p:spPr>
          <a:xfrm>
            <a:off x="777240" y="457200"/>
            <a:ext cx="3994785" cy="2501900"/>
          </a:xfrm>
        </p:spPr>
        <p:txBody>
          <a:bodyPr anchor="b">
            <a:normAutofit/>
          </a:bodyPr>
          <a:lstStyle>
            <a:lvl1pPr>
              <a:defRPr sz="4000"/>
            </a:lvl1pPr>
          </a:lstStyle>
          <a:p>
            <a:r>
              <a:rPr lang="en-US"/>
              <a:t>Click to edit Master title style</a:t>
            </a:r>
          </a:p>
        </p:txBody>
      </p:sp>
      <p:sp>
        <p:nvSpPr>
          <p:cNvPr id="3" name="Content Placeholder 2">
            <a:extLst>
              <a:ext uri="{FF2B5EF4-FFF2-40B4-BE49-F238E27FC236}">
                <a16:creationId xmlns:a16="http://schemas.microsoft.com/office/drawing/2014/main" xmlns="" id="{DCAADC9E-7845-4DB1-87E3-6FBFB2B03B8A}"/>
              </a:ext>
            </a:extLst>
          </p:cNvPr>
          <p:cNvSpPr>
            <a:spLocks noGrp="1"/>
          </p:cNvSpPr>
          <p:nvPr>
            <p:ph idx="1"/>
          </p:nvPr>
        </p:nvSpPr>
        <p:spPr>
          <a:xfrm>
            <a:off x="5183188" y="457201"/>
            <a:ext cx="6172200" cy="5403850"/>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xmlns="" id="{75C925A8-2A07-43B9-B549-061F3684986B}"/>
              </a:ext>
            </a:extLst>
          </p:cNvPr>
          <p:cNvSpPr>
            <a:spLocks noGrp="1"/>
          </p:cNvSpPr>
          <p:nvPr>
            <p:ph type="body" sz="half" idx="2"/>
          </p:nvPr>
        </p:nvSpPr>
        <p:spPr>
          <a:xfrm>
            <a:off x="777240" y="3092450"/>
            <a:ext cx="3994785" cy="2776537"/>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F31A9037-0564-43A1-8156-1D9932E1F85F}"/>
              </a:ext>
            </a:extLst>
          </p:cNvPr>
          <p:cNvSpPr>
            <a:spLocks noGrp="1"/>
          </p:cNvSpPr>
          <p:nvPr>
            <p:ph type="dt" sz="half" idx="10"/>
          </p:nvPr>
        </p:nvSpPr>
        <p:spPr/>
        <p:txBody>
          <a:bodyPr/>
          <a:lstStyle/>
          <a:p>
            <a:fld id="{A1547011-1FFC-4EF8-9A2E-53B4AD2ADBD4}" type="datetime1">
              <a:rPr lang="en-US" smtClean="0"/>
              <a:t>7/4/2023</a:t>
            </a:fld>
            <a:endParaRPr lang="en-US"/>
          </a:p>
        </p:txBody>
      </p:sp>
      <p:sp>
        <p:nvSpPr>
          <p:cNvPr id="6" name="Footer Placeholder 5">
            <a:extLst>
              <a:ext uri="{FF2B5EF4-FFF2-40B4-BE49-F238E27FC236}">
                <a16:creationId xmlns:a16="http://schemas.microsoft.com/office/drawing/2014/main" xmlns="" id="{CBFF0D40-D0E1-49C9-BE47-91BBC50AB2B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C4D129BD-890D-412E-9805-D29F4A0D3622}"/>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186629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D78ADB4-BA7B-42C2-9C6C-58B2763F8617}"/>
              </a:ext>
            </a:extLst>
          </p:cNvPr>
          <p:cNvSpPr>
            <a:spLocks noGrp="1"/>
          </p:cNvSpPr>
          <p:nvPr>
            <p:ph type="title"/>
          </p:nvPr>
        </p:nvSpPr>
        <p:spPr>
          <a:xfrm>
            <a:off x="777240" y="457200"/>
            <a:ext cx="3994785" cy="2505456"/>
          </a:xfrm>
        </p:spPr>
        <p:txBody>
          <a:bodyPr anchor="b"/>
          <a:lstStyle>
            <a:lvl1pPr>
              <a:defRPr sz="4000"/>
            </a:lvl1pPr>
          </a:lstStyle>
          <a:p>
            <a:r>
              <a:rPr lang="en-US"/>
              <a:t>Click to edit Master title style</a:t>
            </a:r>
          </a:p>
        </p:txBody>
      </p:sp>
      <p:sp>
        <p:nvSpPr>
          <p:cNvPr id="3" name="Picture Placeholder 2">
            <a:extLst>
              <a:ext uri="{FF2B5EF4-FFF2-40B4-BE49-F238E27FC236}">
                <a16:creationId xmlns:a16="http://schemas.microsoft.com/office/drawing/2014/main" xmlns="" id="{E9519B58-B546-4E6B-BE00-3D1D64DA8699}"/>
              </a:ext>
            </a:extLst>
          </p:cNvPr>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xmlns="" id="{3FAA0AB8-41A9-4548-9B83-3EFF79A00793}"/>
              </a:ext>
            </a:extLst>
          </p:cNvPr>
          <p:cNvSpPr>
            <a:spLocks noGrp="1"/>
          </p:cNvSpPr>
          <p:nvPr>
            <p:ph type="body" sz="half" idx="2"/>
          </p:nvPr>
        </p:nvSpPr>
        <p:spPr>
          <a:xfrm>
            <a:off x="777240" y="3081275"/>
            <a:ext cx="3994785" cy="2779776"/>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63BB33ED-A015-4992-A004-33D41CFFADA1}"/>
              </a:ext>
            </a:extLst>
          </p:cNvPr>
          <p:cNvSpPr>
            <a:spLocks noGrp="1"/>
          </p:cNvSpPr>
          <p:nvPr>
            <p:ph type="dt" sz="half" idx="10"/>
          </p:nvPr>
        </p:nvSpPr>
        <p:spPr/>
        <p:txBody>
          <a:bodyPr/>
          <a:lstStyle/>
          <a:p>
            <a:fld id="{9562EB47-45B4-4EF5-A743-B4885DD2F060}" type="datetime1">
              <a:rPr lang="en-US" smtClean="0"/>
              <a:t>7/4/2023</a:t>
            </a:fld>
            <a:endParaRPr lang="en-US"/>
          </a:p>
        </p:txBody>
      </p:sp>
      <p:sp>
        <p:nvSpPr>
          <p:cNvPr id="6" name="Footer Placeholder 5">
            <a:extLst>
              <a:ext uri="{FF2B5EF4-FFF2-40B4-BE49-F238E27FC236}">
                <a16:creationId xmlns:a16="http://schemas.microsoft.com/office/drawing/2014/main" xmlns="" id="{D3C29CDA-E85F-47D1-83B7-02A50DEBFD3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1749625F-5352-4136-8AC4-F8899D00A1A9}"/>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24764665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xmlns="" id="{99B5B3C5-A599-465B-B2B9-866E8B2087CE}"/>
              </a:ext>
            </a:extLst>
          </p:cNvPr>
          <p:cNvSpPr/>
          <p:nvPr/>
        </p:nvSpPr>
        <p:spPr>
          <a:xfrm>
            <a:off x="-1" y="-1"/>
            <a:ext cx="12192001"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xmlns="" id="{25C84982-7DD0-43B1-8A2D-BFA4DF1B4E60}"/>
              </a:ext>
            </a:extLst>
          </p:cNvPr>
          <p:cNvSpPr/>
          <p:nvPr/>
        </p:nvSpPr>
        <p:spPr>
          <a:xfrm>
            <a:off x="-1" y="-1"/>
            <a:ext cx="12192001" cy="68580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bg1"/>
              </a:solidFill>
              <a:latin typeface="+mj-lt"/>
            </a:endParaRPr>
          </a:p>
        </p:txBody>
      </p:sp>
      <p:grpSp>
        <p:nvGrpSpPr>
          <p:cNvPr id="8" name="Decorative Circles">
            <a:extLst>
              <a:ext uri="{FF2B5EF4-FFF2-40B4-BE49-F238E27FC236}">
                <a16:creationId xmlns:a16="http://schemas.microsoft.com/office/drawing/2014/main" xmlns="" id="{1D912E1C-3BBA-42F0-A3EE-FEC382E7230A}"/>
              </a:ext>
            </a:extLst>
          </p:cNvPr>
          <p:cNvGrpSpPr/>
          <p:nvPr/>
        </p:nvGrpSpPr>
        <p:grpSpPr>
          <a:xfrm>
            <a:off x="-1" y="-1"/>
            <a:ext cx="12192001" cy="6858001"/>
            <a:chOff x="-1" y="-1"/>
            <a:chExt cx="12192001" cy="6858001"/>
          </a:xfrm>
        </p:grpSpPr>
        <p:sp>
          <p:nvSpPr>
            <p:cNvPr id="21" name="Oval 20">
              <a:extLst>
                <a:ext uri="{FF2B5EF4-FFF2-40B4-BE49-F238E27FC236}">
                  <a16:creationId xmlns:a16="http://schemas.microsoft.com/office/drawing/2014/main" xmlns="" id="{2FEEAC76-E273-46A8-8F8E-CE59860FE70D}"/>
                </a:ext>
              </a:extLst>
            </p:cNvPr>
            <p:cNvSpPr/>
            <p:nvPr/>
          </p:nvSpPr>
          <p:spPr>
            <a:xfrm>
              <a:off x="209098" y="727602"/>
              <a:ext cx="172408" cy="172408"/>
            </a:xfrm>
            <a:prstGeom prst="ellipse">
              <a:avLst/>
            </a:prstGeom>
            <a:solidFill>
              <a:schemeClr val="accent2">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xmlns="" id="{76594A0E-9400-45AD-A431-1DA1C0B28966}"/>
                </a:ext>
              </a:extLst>
            </p:cNvPr>
            <p:cNvSpPr/>
            <p:nvPr/>
          </p:nvSpPr>
          <p:spPr>
            <a:xfrm>
              <a:off x="949947" y="136523"/>
              <a:ext cx="113367" cy="113367"/>
            </a:xfrm>
            <a:prstGeom prst="ellipse">
              <a:avLst/>
            </a:prstGeom>
            <a:solidFill>
              <a:srgbClr val="F39E29">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xmlns="" id="{20916D6C-D32F-42B6-8512-CD5EDB8F2B9B}"/>
                </a:ext>
              </a:extLst>
            </p:cNvPr>
            <p:cNvSpPr/>
            <p:nvPr/>
          </p:nvSpPr>
          <p:spPr>
            <a:xfrm>
              <a:off x="11575290" y="5859047"/>
              <a:ext cx="305780" cy="305780"/>
            </a:xfrm>
            <a:prstGeom prst="ellipse">
              <a:avLst/>
            </a:pr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xmlns="" id="{3834846D-59C6-40F4-907C-F1A4689B58F1}"/>
                </a:ext>
              </a:extLst>
            </p:cNvPr>
            <p:cNvSpPr/>
            <p:nvPr/>
          </p:nvSpPr>
          <p:spPr>
            <a:xfrm>
              <a:off x="95730" y="1133938"/>
              <a:ext cx="226735" cy="226735"/>
            </a:xfrm>
            <a:prstGeom prst="ellipse">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xmlns="" id="{5A257CDF-2E36-4DC7-8EE4-5CD8F8ECAC87}"/>
                </a:ext>
              </a:extLst>
            </p:cNvPr>
            <p:cNvSpPr/>
            <p:nvPr/>
          </p:nvSpPr>
          <p:spPr>
            <a:xfrm>
              <a:off x="11536830" y="554419"/>
              <a:ext cx="382700" cy="382700"/>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xmlns="" id="{D5B26E0E-A115-4AE2-82D8-76BB93CC494F}"/>
                </a:ext>
              </a:extLst>
            </p:cNvPr>
            <p:cNvSpPr/>
            <p:nvPr/>
          </p:nvSpPr>
          <p:spPr>
            <a:xfrm>
              <a:off x="11224303" y="299808"/>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xmlns="" id="{755058DB-7E01-4E95-BF59-983AA1BBB38E}"/>
                </a:ext>
              </a:extLst>
            </p:cNvPr>
            <p:cNvSpPr/>
            <p:nvPr/>
          </p:nvSpPr>
          <p:spPr>
            <a:xfrm>
              <a:off x="11629630" y="5482355"/>
              <a:ext cx="94160" cy="94160"/>
            </a:xfrm>
            <a:prstGeom prst="ellipse">
              <a:avLst/>
            </a:prstGeom>
            <a:solidFill>
              <a:srgbClr val="E3BEB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xmlns="" id="{A810F7E2-23F3-44D6-B09E-71E556536052}"/>
                </a:ext>
              </a:extLst>
            </p:cNvPr>
            <p:cNvSpPr/>
            <p:nvPr/>
          </p:nvSpPr>
          <p:spPr>
            <a:xfrm>
              <a:off x="10415328" y="6124958"/>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xmlns="" id="{59D5C391-E1DB-410A-A78C-ED3BBDFF0758}"/>
                </a:ext>
              </a:extLst>
            </p:cNvPr>
            <p:cNvSpPr/>
            <p:nvPr/>
          </p:nvSpPr>
          <p:spPr>
            <a:xfrm>
              <a:off x="10120382" y="6255986"/>
              <a:ext cx="305780" cy="305780"/>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xmlns="" id="{77C4944D-9373-4283-BCAA-927A0316659E}"/>
                </a:ext>
              </a:extLst>
            </p:cNvPr>
            <p:cNvSpPr/>
            <p:nvPr/>
          </p:nvSpPr>
          <p:spPr>
            <a:xfrm>
              <a:off x="9934343" y="6204350"/>
              <a:ext cx="113367" cy="113367"/>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Freeform: Shape 53">
              <a:extLst>
                <a:ext uri="{FF2B5EF4-FFF2-40B4-BE49-F238E27FC236}">
                  <a16:creationId xmlns:a16="http://schemas.microsoft.com/office/drawing/2014/main" xmlns="" id="{6804C521-2D9F-4CE4-AFD3-D4F1551FEC6A}"/>
                </a:ext>
              </a:extLst>
            </p:cNvPr>
            <p:cNvSpPr/>
            <p:nvPr/>
          </p:nvSpPr>
          <p:spPr>
            <a:xfrm>
              <a:off x="11642244" y="6317718"/>
              <a:ext cx="549756" cy="540282"/>
            </a:xfrm>
            <a:custGeom>
              <a:avLst/>
              <a:gdLst>
                <a:gd name="connsiteX0" fmla="*/ 1224540 w 2115556"/>
                <a:gd name="connsiteY0" fmla="*/ 0 h 2079100"/>
                <a:gd name="connsiteX1" fmla="*/ 2090421 w 2115556"/>
                <a:gd name="connsiteY1" fmla="*/ 358660 h 2079100"/>
                <a:gd name="connsiteX2" fmla="*/ 2115556 w 2115556"/>
                <a:gd name="connsiteY2" fmla="*/ 386315 h 2079100"/>
                <a:gd name="connsiteX3" fmla="*/ 2115556 w 2115556"/>
                <a:gd name="connsiteY3" fmla="*/ 2062765 h 2079100"/>
                <a:gd name="connsiteX4" fmla="*/ 2100710 w 2115556"/>
                <a:gd name="connsiteY4" fmla="*/ 2079100 h 2079100"/>
                <a:gd name="connsiteX5" fmla="*/ 348370 w 2115556"/>
                <a:gd name="connsiteY5" fmla="*/ 2079100 h 2079100"/>
                <a:gd name="connsiteX6" fmla="*/ 279625 w 2115556"/>
                <a:gd name="connsiteY6" fmla="*/ 2003461 h 2079100"/>
                <a:gd name="connsiteX7" fmla="*/ 0 w 2115556"/>
                <a:gd name="connsiteY7" fmla="*/ 1224540 h 2079100"/>
                <a:gd name="connsiteX8" fmla="*/ 1224540 w 2115556"/>
                <a:gd name="connsiteY8" fmla="*/ 0 h 207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15556" h="2079100">
                  <a:moveTo>
                    <a:pt x="1224540" y="0"/>
                  </a:moveTo>
                  <a:cubicBezTo>
                    <a:pt x="1562687" y="0"/>
                    <a:pt x="1868823" y="137062"/>
                    <a:pt x="2090421" y="358660"/>
                  </a:cubicBezTo>
                  <a:lnTo>
                    <a:pt x="2115556" y="386315"/>
                  </a:lnTo>
                  <a:lnTo>
                    <a:pt x="2115556" y="2062765"/>
                  </a:lnTo>
                  <a:lnTo>
                    <a:pt x="2100710" y="2079100"/>
                  </a:lnTo>
                  <a:lnTo>
                    <a:pt x="348370" y="2079100"/>
                  </a:lnTo>
                  <a:lnTo>
                    <a:pt x="279625" y="2003461"/>
                  </a:lnTo>
                  <a:cubicBezTo>
                    <a:pt x="104938" y="1791789"/>
                    <a:pt x="0" y="1520419"/>
                    <a:pt x="0" y="1224540"/>
                  </a:cubicBezTo>
                  <a:cubicBezTo>
                    <a:pt x="0" y="548245"/>
                    <a:pt x="548245" y="0"/>
                    <a:pt x="1224540"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schemeClr val="bg1"/>
                </a:solidFill>
                <a:latin typeface="+mj-lt"/>
              </a:endParaRPr>
            </a:p>
          </p:txBody>
        </p:sp>
        <p:sp>
          <p:nvSpPr>
            <p:cNvPr id="56" name="Freeform: Shape 55">
              <a:extLst>
                <a:ext uri="{FF2B5EF4-FFF2-40B4-BE49-F238E27FC236}">
                  <a16:creationId xmlns:a16="http://schemas.microsoft.com/office/drawing/2014/main" xmlns="" id="{755AC65C-13EF-4182-AA3C-62BE165CC033}"/>
                </a:ext>
              </a:extLst>
            </p:cNvPr>
            <p:cNvSpPr/>
            <p:nvPr/>
          </p:nvSpPr>
          <p:spPr>
            <a:xfrm>
              <a:off x="-1" y="-1"/>
              <a:ext cx="510196" cy="538336"/>
            </a:xfrm>
            <a:custGeom>
              <a:avLst/>
              <a:gdLst>
                <a:gd name="connsiteX0" fmla="*/ 0 w 510196"/>
                <a:gd name="connsiteY0" fmla="*/ 0 h 538336"/>
                <a:gd name="connsiteX1" fmla="*/ 459276 w 510196"/>
                <a:gd name="connsiteY1" fmla="*/ 0 h 538336"/>
                <a:gd name="connsiteX2" fmla="*/ 482126 w 510196"/>
                <a:gd name="connsiteY2" fmla="*/ 42098 h 538336"/>
                <a:gd name="connsiteX3" fmla="*/ 510196 w 510196"/>
                <a:gd name="connsiteY3" fmla="*/ 181136 h 538336"/>
                <a:gd name="connsiteX4" fmla="*/ 152996 w 510196"/>
                <a:gd name="connsiteY4" fmla="*/ 538336 h 538336"/>
                <a:gd name="connsiteX5" fmla="*/ 13958 w 510196"/>
                <a:gd name="connsiteY5" fmla="*/ 510266 h 538336"/>
                <a:gd name="connsiteX6" fmla="*/ 0 w 510196"/>
                <a:gd name="connsiteY6" fmla="*/ 502690 h 538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0196" h="538336">
                  <a:moveTo>
                    <a:pt x="0" y="0"/>
                  </a:moveTo>
                  <a:lnTo>
                    <a:pt x="459276" y="0"/>
                  </a:lnTo>
                  <a:lnTo>
                    <a:pt x="482126" y="42098"/>
                  </a:lnTo>
                  <a:cubicBezTo>
                    <a:pt x="500201" y="84833"/>
                    <a:pt x="510196" y="131817"/>
                    <a:pt x="510196" y="181136"/>
                  </a:cubicBezTo>
                  <a:cubicBezTo>
                    <a:pt x="510196" y="378412"/>
                    <a:pt x="350272" y="538336"/>
                    <a:pt x="152996" y="538336"/>
                  </a:cubicBezTo>
                  <a:cubicBezTo>
                    <a:pt x="103677" y="538336"/>
                    <a:pt x="56693" y="528341"/>
                    <a:pt x="13958" y="510266"/>
                  </a:cubicBezTo>
                  <a:lnTo>
                    <a:pt x="0" y="502690"/>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schemeClr val="bg1"/>
                </a:solidFill>
                <a:latin typeface="+mj-lt"/>
              </a:endParaRPr>
            </a:p>
          </p:txBody>
        </p:sp>
        <p:sp>
          <p:nvSpPr>
            <p:cNvPr id="58" name="Freeform: Shape 57">
              <a:extLst>
                <a:ext uri="{FF2B5EF4-FFF2-40B4-BE49-F238E27FC236}">
                  <a16:creationId xmlns:a16="http://schemas.microsoft.com/office/drawing/2014/main" xmlns="" id="{E40DA8D2-FA4B-4282-9D44-48C27B63A153}"/>
                </a:ext>
              </a:extLst>
            </p:cNvPr>
            <p:cNvSpPr/>
            <p:nvPr/>
          </p:nvSpPr>
          <p:spPr>
            <a:xfrm>
              <a:off x="10528695" y="1"/>
              <a:ext cx="554074" cy="282754"/>
            </a:xfrm>
            <a:custGeom>
              <a:avLst/>
              <a:gdLst>
                <a:gd name="connsiteX0" fmla="*/ 644 w 309162"/>
                <a:gd name="connsiteY0" fmla="*/ 0 h 157771"/>
                <a:gd name="connsiteX1" fmla="*/ 308518 w 309162"/>
                <a:gd name="connsiteY1" fmla="*/ 0 h 157771"/>
                <a:gd name="connsiteX2" fmla="*/ 309162 w 309162"/>
                <a:gd name="connsiteY2" fmla="*/ 3190 h 157771"/>
                <a:gd name="connsiteX3" fmla="*/ 154581 w 309162"/>
                <a:gd name="connsiteY3" fmla="*/ 157771 h 157771"/>
                <a:gd name="connsiteX4" fmla="*/ 0 w 309162"/>
                <a:gd name="connsiteY4" fmla="*/ 3190 h 157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162" h="157771">
                  <a:moveTo>
                    <a:pt x="644" y="0"/>
                  </a:moveTo>
                  <a:lnTo>
                    <a:pt x="308518" y="0"/>
                  </a:lnTo>
                  <a:lnTo>
                    <a:pt x="309162" y="3190"/>
                  </a:lnTo>
                  <a:cubicBezTo>
                    <a:pt x="309162" y="88563"/>
                    <a:pt x="239954" y="157771"/>
                    <a:pt x="154581" y="157771"/>
                  </a:cubicBezTo>
                  <a:cubicBezTo>
                    <a:pt x="69208" y="157771"/>
                    <a:pt x="0" y="88563"/>
                    <a:pt x="0" y="3190"/>
                  </a:cubicBez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schemeClr val="bg1"/>
                </a:solidFill>
                <a:latin typeface="+mj-lt"/>
              </a:endParaRPr>
            </a:p>
          </p:txBody>
        </p:sp>
        <p:sp>
          <p:nvSpPr>
            <p:cNvPr id="10" name="Oval 9">
              <a:extLst>
                <a:ext uri="{FF2B5EF4-FFF2-40B4-BE49-F238E27FC236}">
                  <a16:creationId xmlns:a16="http://schemas.microsoft.com/office/drawing/2014/main" xmlns="" id="{99065014-CB18-414D-A527-31ECC45700AB}"/>
                </a:ext>
              </a:extLst>
            </p:cNvPr>
            <p:cNvSpPr/>
            <p:nvPr/>
          </p:nvSpPr>
          <p:spPr>
            <a:xfrm>
              <a:off x="504140" y="1132500"/>
              <a:ext cx="84680" cy="84680"/>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61" name="Freeform: Shape 60">
              <a:extLst>
                <a:ext uri="{FF2B5EF4-FFF2-40B4-BE49-F238E27FC236}">
                  <a16:creationId xmlns:a16="http://schemas.microsoft.com/office/drawing/2014/main" xmlns="" id="{8F39E27A-56C1-4328-8DF1-2DA147C78483}"/>
                </a:ext>
              </a:extLst>
            </p:cNvPr>
            <p:cNvSpPr/>
            <p:nvPr/>
          </p:nvSpPr>
          <p:spPr>
            <a:xfrm>
              <a:off x="12051348" y="5576515"/>
              <a:ext cx="137603" cy="210490"/>
            </a:xfrm>
            <a:custGeom>
              <a:avLst/>
              <a:gdLst>
                <a:gd name="connsiteX0" fmla="*/ 105245 w 137603"/>
                <a:gd name="connsiteY0" fmla="*/ 0 h 210490"/>
                <a:gd name="connsiteX1" fmla="*/ 137603 w 137603"/>
                <a:gd name="connsiteY1" fmla="*/ 6533 h 210490"/>
                <a:gd name="connsiteX2" fmla="*/ 137603 w 137603"/>
                <a:gd name="connsiteY2" fmla="*/ 203957 h 210490"/>
                <a:gd name="connsiteX3" fmla="*/ 105245 w 137603"/>
                <a:gd name="connsiteY3" fmla="*/ 210490 h 210490"/>
                <a:gd name="connsiteX4" fmla="*/ 0 w 137603"/>
                <a:gd name="connsiteY4" fmla="*/ 105245 h 210490"/>
                <a:gd name="connsiteX5" fmla="*/ 105245 w 137603"/>
                <a:gd name="connsiteY5" fmla="*/ 0 h 210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603" h="210490">
                  <a:moveTo>
                    <a:pt x="105245" y="0"/>
                  </a:moveTo>
                  <a:lnTo>
                    <a:pt x="137603" y="6533"/>
                  </a:lnTo>
                  <a:lnTo>
                    <a:pt x="137603" y="203957"/>
                  </a:lnTo>
                  <a:lnTo>
                    <a:pt x="105245" y="210490"/>
                  </a:lnTo>
                  <a:cubicBezTo>
                    <a:pt x="47120" y="210490"/>
                    <a:pt x="0" y="163370"/>
                    <a:pt x="0" y="105245"/>
                  </a:cubicBezTo>
                  <a:cubicBezTo>
                    <a:pt x="0" y="47120"/>
                    <a:pt x="47120" y="0"/>
                    <a:pt x="105245" y="0"/>
                  </a:cubicBezTo>
                  <a:close/>
                </a:path>
              </a:pathLst>
            </a:cu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schemeClr val="bg1"/>
                </a:solidFill>
                <a:latin typeface="+mj-lt"/>
              </a:endParaRPr>
            </a:p>
          </p:txBody>
        </p:sp>
      </p:grpSp>
      <p:sp>
        <p:nvSpPr>
          <p:cNvPr id="4" name="Date Placeholder 3">
            <a:extLst>
              <a:ext uri="{FF2B5EF4-FFF2-40B4-BE49-F238E27FC236}">
                <a16:creationId xmlns:a16="http://schemas.microsoft.com/office/drawing/2014/main" xmlns="" id="{442C5EC6-E331-4312-AC12-56D55F7D2B15}"/>
              </a:ext>
            </a:extLst>
          </p:cNvPr>
          <p:cNvSpPr>
            <a:spLocks noGrp="1"/>
          </p:cNvSpPr>
          <p:nvPr>
            <p:ph type="dt" sz="half" idx="2"/>
          </p:nvPr>
        </p:nvSpPr>
        <p:spPr>
          <a:xfrm>
            <a:off x="777240" y="6488268"/>
            <a:ext cx="2743200" cy="233209"/>
          </a:xfrm>
          <a:prstGeom prst="rect">
            <a:avLst/>
          </a:prstGeom>
        </p:spPr>
        <p:txBody>
          <a:bodyPr vert="horz" lIns="91440" tIns="45720" rIns="91440" bIns="45720" rtlCol="0" anchor="ctr"/>
          <a:lstStyle>
            <a:lvl1pPr algn="l">
              <a:defRPr sz="1000">
                <a:solidFill>
                  <a:schemeClr val="tx1">
                    <a:tint val="75000"/>
                  </a:schemeClr>
                </a:solidFill>
              </a:defRPr>
            </a:lvl1pPr>
          </a:lstStyle>
          <a:p>
            <a:fld id="{4A8D24A4-5FEC-4062-8995-EB21925B3B40}" type="datetime1">
              <a:rPr lang="en-US" smtClean="0"/>
              <a:t>7/4/2023</a:t>
            </a:fld>
            <a:endParaRPr lang="en-US" sz="1000"/>
          </a:p>
        </p:txBody>
      </p:sp>
      <p:sp>
        <p:nvSpPr>
          <p:cNvPr id="5" name="Footer Placeholder 4">
            <a:extLst>
              <a:ext uri="{FF2B5EF4-FFF2-40B4-BE49-F238E27FC236}">
                <a16:creationId xmlns:a16="http://schemas.microsoft.com/office/drawing/2014/main" xmlns="" id="{3337FC5D-92B2-4B4D-8111-6EDEF280692A}"/>
              </a:ext>
            </a:extLst>
          </p:cNvPr>
          <p:cNvSpPr>
            <a:spLocks noGrp="1"/>
          </p:cNvSpPr>
          <p:nvPr>
            <p:ph type="ftr" sz="quarter" idx="3"/>
          </p:nvPr>
        </p:nvSpPr>
        <p:spPr>
          <a:xfrm>
            <a:off x="4038600" y="6488268"/>
            <a:ext cx="4114800" cy="233209"/>
          </a:xfrm>
          <a:prstGeom prst="rect">
            <a:avLst/>
          </a:prstGeom>
        </p:spPr>
        <p:txBody>
          <a:bodyPr vert="horz" lIns="91440" tIns="45720" rIns="91440" bIns="45720" rtlCol="0" anchor="ctr"/>
          <a:lstStyle>
            <a:lvl1pPr algn="ctr">
              <a:defRPr sz="1000">
                <a:solidFill>
                  <a:schemeClr val="tx1">
                    <a:tint val="75000"/>
                  </a:schemeClr>
                </a:solidFill>
              </a:defRPr>
            </a:lvl1pPr>
          </a:lstStyle>
          <a:p>
            <a:endParaRPr lang="en-US" sz="1000"/>
          </a:p>
        </p:txBody>
      </p:sp>
      <p:sp>
        <p:nvSpPr>
          <p:cNvPr id="6" name="Slide Number Placeholder 5">
            <a:extLst>
              <a:ext uri="{FF2B5EF4-FFF2-40B4-BE49-F238E27FC236}">
                <a16:creationId xmlns:a16="http://schemas.microsoft.com/office/drawing/2014/main" xmlns="" id="{723A104D-C777-4A6E-8A43-F94028E5E311}"/>
              </a:ext>
            </a:extLst>
          </p:cNvPr>
          <p:cNvSpPr>
            <a:spLocks noGrp="1"/>
          </p:cNvSpPr>
          <p:nvPr>
            <p:ph type="sldNum" sz="quarter" idx="4"/>
          </p:nvPr>
        </p:nvSpPr>
        <p:spPr>
          <a:xfrm>
            <a:off x="8693150" y="6488268"/>
            <a:ext cx="2743200" cy="233209"/>
          </a:xfrm>
          <a:prstGeom prst="rect">
            <a:avLst/>
          </a:prstGeom>
        </p:spPr>
        <p:txBody>
          <a:bodyPr vert="horz" lIns="91440" tIns="45720" rIns="91440" bIns="45720" rtlCol="0" anchor="ctr"/>
          <a:lstStyle>
            <a:lvl1pPr algn="r">
              <a:defRPr sz="1000">
                <a:solidFill>
                  <a:schemeClr val="tx1">
                    <a:tint val="75000"/>
                  </a:schemeClr>
                </a:solidFill>
              </a:defRPr>
            </a:lvl1pPr>
          </a:lstStyle>
          <a:p>
            <a:fld id="{35747434-7036-48DB-A148-6B3D8EE75CDA}" type="slidenum">
              <a:rPr lang="en-US" smtClean="0"/>
              <a:pPr/>
              <a:t>‹#›</a:t>
            </a:fld>
            <a:endParaRPr lang="en-US" sz="1000"/>
          </a:p>
        </p:txBody>
      </p:sp>
      <p:sp>
        <p:nvSpPr>
          <p:cNvPr id="2" name="Title Placeholder 1">
            <a:extLst>
              <a:ext uri="{FF2B5EF4-FFF2-40B4-BE49-F238E27FC236}">
                <a16:creationId xmlns:a16="http://schemas.microsoft.com/office/drawing/2014/main" xmlns="" id="{12D3A74F-6169-4D30-A245-B46D738BEA81}"/>
              </a:ext>
            </a:extLst>
          </p:cNvPr>
          <p:cNvSpPr>
            <a:spLocks noGrp="1"/>
          </p:cNvSpPr>
          <p:nvPr>
            <p:ph type="title"/>
          </p:nvPr>
        </p:nvSpPr>
        <p:spPr>
          <a:xfrm>
            <a:off x="777240" y="365125"/>
            <a:ext cx="1065911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xmlns="" id="{A3877E64-7A05-44DA-81FA-6EF4806BBF0E}"/>
              </a:ext>
            </a:extLst>
          </p:cNvPr>
          <p:cNvSpPr>
            <a:spLocks noGrp="1"/>
          </p:cNvSpPr>
          <p:nvPr>
            <p:ph type="body" idx="1"/>
          </p:nvPr>
        </p:nvSpPr>
        <p:spPr>
          <a:xfrm>
            <a:off x="777240" y="1825625"/>
            <a:ext cx="1065911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45808572"/>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Lst>
  <p:hf sldNum="0" hdr="0" ftr="0" dt="0"/>
  <p:txStyles>
    <p:titleStyle>
      <a:lvl1pPr algn="l" defTabSz="914400" rtl="0" eaLnBrk="1" latinLnBrk="0" hangingPunct="1">
        <a:lnSpc>
          <a:spcPct val="90000"/>
        </a:lnSpc>
        <a:spcBef>
          <a:spcPct val="0"/>
        </a:spcBef>
        <a:buNone/>
        <a:defRPr sz="5400" kern="1200">
          <a:solidFill>
            <a:schemeClr val="tx2"/>
          </a:solidFill>
          <a:latin typeface="+mj-lt"/>
          <a:ea typeface="+mj-ea"/>
          <a:cs typeface="+mj-cs"/>
        </a:defRPr>
      </a:lvl1pPr>
    </p:titleStyle>
    <p:bodyStyle>
      <a:lvl1pPr marL="228600" indent="-228600" algn="l" defTabSz="914400" rtl="0" eaLnBrk="1" latinLnBrk="0" hangingPunct="1">
        <a:lnSpc>
          <a:spcPct val="90000"/>
        </a:lnSpc>
        <a:spcBef>
          <a:spcPts val="1000"/>
        </a:spcBef>
        <a:buClr>
          <a:schemeClr val="tx2">
            <a:lumMod val="75000"/>
            <a:lumOff val="25000"/>
          </a:schemeClr>
        </a:buClr>
        <a:buFont typeface="Arial" panose="020B0604020202020204" pitchFamily="34" charset="0"/>
        <a:buChar char="•"/>
        <a:defRPr sz="20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Clr>
          <a:schemeClr val="tx2">
            <a:lumMod val="75000"/>
            <a:lumOff val="25000"/>
          </a:schemeClr>
        </a:buClr>
        <a:buFont typeface="Arial" panose="020B0604020202020204" pitchFamily="34" charset="0"/>
        <a:buChar char="•"/>
        <a:defRPr sz="18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Clr>
          <a:schemeClr val="tx2">
            <a:lumMod val="75000"/>
            <a:lumOff val="25000"/>
          </a:schemeClr>
        </a:buClr>
        <a:buFont typeface="Arial" panose="020B0604020202020204" pitchFamily="34" charset="0"/>
        <a:buChar char="•"/>
        <a:defRPr sz="16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Clr>
          <a:schemeClr val="tx2">
            <a:lumMod val="75000"/>
            <a:lumOff val="25000"/>
          </a:schemeClr>
        </a:buClr>
        <a:buFont typeface="Arial" panose="020B0604020202020204" pitchFamily="34" charset="0"/>
        <a:buChar char="•"/>
        <a:defRPr sz="14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Clr>
          <a:schemeClr val="tx2">
            <a:lumMod val="75000"/>
            <a:lumOff val="25000"/>
          </a:schemeClr>
        </a:buClr>
        <a:buFont typeface="Arial" panose="020B0604020202020204" pitchFamily="34" charset="0"/>
        <a:buChar char="•"/>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34.svg"/><Relationship Id="rId7" Type="http://schemas.openxmlformats.org/officeDocument/2006/relationships/image" Target="../media/image38.svg"/><Relationship Id="rId2" Type="http://schemas.openxmlformats.org/officeDocument/2006/relationships/image" Target="../media/image30.png"/><Relationship Id="rId1" Type="http://schemas.openxmlformats.org/officeDocument/2006/relationships/slideLayout" Target="../slideLayouts/slideLayout6.xml"/><Relationship Id="rId6" Type="http://schemas.openxmlformats.org/officeDocument/2006/relationships/image" Target="../media/image32.png"/><Relationship Id="rId5" Type="http://schemas.openxmlformats.org/officeDocument/2006/relationships/image" Target="../media/image36.svg"/><Relationship Id="rId4" Type="http://schemas.openxmlformats.org/officeDocument/2006/relationships/image" Target="../media/image31.png"/><Relationship Id="rId9" Type="http://schemas.openxmlformats.org/officeDocument/2006/relationships/image" Target="../media/image40.svg"/></Relationships>
</file>

<file path=ppt/slides/_rels/slide4.xml.rels><?xml version="1.0" encoding="UTF-8" standalone="yes"?>
<Relationships xmlns="http://schemas.openxmlformats.org/package/2006/relationships"><Relationship Id="rId2" Type="http://schemas.openxmlformats.org/officeDocument/2006/relationships/hyperlink" Target="https://www.kaggle.com/datasets/nadyinky/sephora-products-and-skincare-reviews"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xmlns="" id="{E2748806-3AF5-4078-830A-C1F26BF1B20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pic>
        <p:nvPicPr>
          <p:cNvPr id="5" name="Picture 4" descr="Lotions with flowers">
            <a:extLst>
              <a:ext uri="{FF2B5EF4-FFF2-40B4-BE49-F238E27FC236}">
                <a16:creationId xmlns:a16="http://schemas.microsoft.com/office/drawing/2014/main" xmlns="" id="{E27A50C8-1EDD-8508-0EE2-9819AD5F232A}"/>
              </a:ext>
            </a:extLst>
          </p:cNvPr>
          <p:cNvPicPr>
            <a:picLocks noChangeAspect="1"/>
          </p:cNvPicPr>
          <p:nvPr/>
        </p:nvPicPr>
        <p:blipFill rotWithShape="1">
          <a:blip r:embed="rId2">
            <a:alphaModFix/>
          </a:blip>
          <a:srcRect t="3862" r="-2" b="11493"/>
          <a:stretch/>
        </p:blipFill>
        <p:spPr>
          <a:xfrm>
            <a:off x="20" y="10"/>
            <a:ext cx="12191980" cy="6857990"/>
          </a:xfrm>
          <a:prstGeom prst="rect">
            <a:avLst/>
          </a:prstGeom>
        </p:spPr>
      </p:pic>
      <p:sp>
        <p:nvSpPr>
          <p:cNvPr id="11" name="Freeform: Shape 10">
            <a:extLst>
              <a:ext uri="{FF2B5EF4-FFF2-40B4-BE49-F238E27FC236}">
                <a16:creationId xmlns:a16="http://schemas.microsoft.com/office/drawing/2014/main" xmlns="" id="{36C5C053-F6BB-464B-BDD2-9D811A2494A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10800000" flipH="1">
            <a:off x="0" y="1"/>
            <a:ext cx="489238" cy="558645"/>
          </a:xfrm>
          <a:custGeom>
            <a:avLst/>
            <a:gdLst>
              <a:gd name="connsiteX0" fmla="*/ 1156116 w 3186814"/>
              <a:gd name="connsiteY0" fmla="*/ 0 h 3638922"/>
              <a:gd name="connsiteX1" fmla="*/ 3186814 w 3186814"/>
              <a:gd name="connsiteY1" fmla="*/ 2030698 h 3638922"/>
              <a:gd name="connsiteX2" fmla="*/ 2447829 w 3186814"/>
              <a:gd name="connsiteY2" fmla="*/ 3597684 h 3638922"/>
              <a:gd name="connsiteX3" fmla="*/ 2392682 w 3186814"/>
              <a:gd name="connsiteY3" fmla="*/ 3638922 h 3638922"/>
              <a:gd name="connsiteX4" fmla="*/ 0 w 3186814"/>
              <a:gd name="connsiteY4" fmla="*/ 3638922 h 3638922"/>
              <a:gd name="connsiteX5" fmla="*/ 0 w 3186814"/>
              <a:gd name="connsiteY5" fmla="*/ 362315 h 3638922"/>
              <a:gd name="connsiteX6" fmla="*/ 20733 w 3186814"/>
              <a:gd name="connsiteY6" fmla="*/ 346811 h 3638922"/>
              <a:gd name="connsiteX7" fmla="*/ 1156116 w 3186814"/>
              <a:gd name="connsiteY7" fmla="*/ 0 h 3638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86814" h="3638922">
                <a:moveTo>
                  <a:pt x="1156116" y="0"/>
                </a:moveTo>
                <a:cubicBezTo>
                  <a:pt x="2277640" y="0"/>
                  <a:pt x="3186814" y="909174"/>
                  <a:pt x="3186814" y="2030698"/>
                </a:cubicBezTo>
                <a:cubicBezTo>
                  <a:pt x="3186814" y="2661556"/>
                  <a:pt x="2899146" y="3225224"/>
                  <a:pt x="2447829" y="3597684"/>
                </a:cubicBezTo>
                <a:lnTo>
                  <a:pt x="2392682" y="3638922"/>
                </a:lnTo>
                <a:lnTo>
                  <a:pt x="0" y="3638922"/>
                </a:lnTo>
                <a:lnTo>
                  <a:pt x="0" y="362315"/>
                </a:lnTo>
                <a:lnTo>
                  <a:pt x="20733" y="346811"/>
                </a:lnTo>
                <a:cubicBezTo>
                  <a:pt x="344835" y="127853"/>
                  <a:pt x="735545" y="0"/>
                  <a:pt x="1156116" y="0"/>
                </a:cubicBezTo>
                <a:close/>
              </a:path>
            </a:pathLst>
          </a:cu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xmlns="" id="{8315D1CC-8D02-4016-AD7A-097E77AAE38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10800000">
            <a:off x="848491" y="521037"/>
            <a:ext cx="800716" cy="800716"/>
          </a:xfrm>
          <a:prstGeom prst="ellipse">
            <a:avLst/>
          </a:prstGeom>
          <a:solidFill>
            <a:schemeClr val="accent1">
              <a:lumMod val="40000"/>
              <a:lumOff val="6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xmlns="" id="{1CB84D5D-9C64-4481-B8AD-C109F7DB3FC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10800000">
            <a:off x="1895093" y="575478"/>
            <a:ext cx="113367" cy="11336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xmlns="" id="{01A9D26D-082A-4101-8D75-863B7B7AB81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10800000">
            <a:off x="848491" y="2156596"/>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xmlns="" id="{A0FE0BA4-FE6E-4B91-9A1B-E373720BD3D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10800000">
            <a:off x="716462" y="5425189"/>
            <a:ext cx="226735" cy="226735"/>
          </a:xfrm>
          <a:prstGeom prst="ellipse">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xmlns="" id="{80E6F154-6DA5-4544-8945-8AF8DE20A63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10800000">
            <a:off x="382050" y="5874923"/>
            <a:ext cx="466441" cy="46644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xmlns="" id="{85558ED7-8ED9-4B7F-8138-C5B8A0EC193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10800000">
            <a:off x="1033637" y="5859258"/>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xmlns="" id="{13E9F88F-5950-42B0-B9A3-898F91835B3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10800000">
            <a:off x="2633000" y="6225214"/>
            <a:ext cx="94160" cy="94160"/>
          </a:xfrm>
          <a:prstGeom prst="ellipse">
            <a:avLst/>
          </a:prstGeom>
          <a:solidFill>
            <a:schemeClr val="tx2">
              <a:lumMod val="50000"/>
              <a:lumOff val="50000"/>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xmlns="" id="{34FBEBF3-C941-4CB0-8AC2-3B50E1371BB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a:off x="4152153" y="-1181847"/>
            <a:ext cx="6858000" cy="9221694"/>
          </a:xfrm>
          <a:prstGeom prst="rect">
            <a:avLst/>
          </a:prstGeom>
          <a:gradFill>
            <a:gsLst>
              <a:gs pos="100000">
                <a:srgbClr val="000000">
                  <a:alpha val="0"/>
                </a:srgbClr>
              </a:gs>
              <a:gs pos="0">
                <a:schemeClr val="tx1"/>
              </a:gs>
              <a:gs pos="0">
                <a:srgbClr val="000000">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BA9536E2-228A-8186-4D96-9657AC1CEE63}"/>
              </a:ext>
            </a:extLst>
          </p:cNvPr>
          <p:cNvSpPr>
            <a:spLocks noGrp="1"/>
          </p:cNvSpPr>
          <p:nvPr>
            <p:ph type="ctrTitle"/>
          </p:nvPr>
        </p:nvSpPr>
        <p:spPr>
          <a:xfrm>
            <a:off x="5659718" y="565846"/>
            <a:ext cx="5770281" cy="3617644"/>
          </a:xfrm>
        </p:spPr>
        <p:txBody>
          <a:bodyPr anchor="b">
            <a:normAutofit/>
          </a:bodyPr>
          <a:lstStyle/>
          <a:p>
            <a:pPr algn="r"/>
            <a:r>
              <a:rPr lang="en-US" sz="6000">
                <a:solidFill>
                  <a:srgbClr val="FFFFFF"/>
                </a:solidFill>
              </a:rPr>
              <a:t>Sephora Beauty Products</a:t>
            </a:r>
          </a:p>
        </p:txBody>
      </p:sp>
      <p:sp>
        <p:nvSpPr>
          <p:cNvPr id="3" name="Subtitle 2">
            <a:extLst>
              <a:ext uri="{FF2B5EF4-FFF2-40B4-BE49-F238E27FC236}">
                <a16:creationId xmlns:a16="http://schemas.microsoft.com/office/drawing/2014/main" xmlns="" id="{E17ED33F-5A8C-598C-6244-26160E02E397}"/>
              </a:ext>
            </a:extLst>
          </p:cNvPr>
          <p:cNvSpPr>
            <a:spLocks noGrp="1"/>
          </p:cNvSpPr>
          <p:nvPr>
            <p:ph type="subTitle" idx="1"/>
          </p:nvPr>
        </p:nvSpPr>
        <p:spPr>
          <a:xfrm>
            <a:off x="5659718" y="4456144"/>
            <a:ext cx="5770281" cy="1327420"/>
          </a:xfrm>
        </p:spPr>
        <p:txBody>
          <a:bodyPr anchor="t">
            <a:normAutofit/>
          </a:bodyPr>
          <a:lstStyle/>
          <a:p>
            <a:pPr algn="r"/>
            <a:r>
              <a:rPr lang="en-US" sz="2200">
                <a:solidFill>
                  <a:srgbClr val="FFFFFF"/>
                </a:solidFill>
                <a:cs typeface="Calibri"/>
              </a:rPr>
              <a:t>S. Jai Harish</a:t>
            </a:r>
          </a:p>
          <a:p>
            <a:pPr algn="r"/>
            <a:r>
              <a:rPr lang="en-US" sz="2200">
                <a:solidFill>
                  <a:srgbClr val="FFFFFF"/>
                </a:solidFill>
                <a:cs typeface="Calibri"/>
              </a:rPr>
              <a:t>CB.EN.P2AIE22013</a:t>
            </a:r>
          </a:p>
          <a:p>
            <a:pPr algn="r"/>
            <a:r>
              <a:rPr lang="en-US" sz="2200" err="1">
                <a:solidFill>
                  <a:srgbClr val="FFFFFF"/>
                </a:solidFill>
                <a:cs typeface="Calibri"/>
              </a:rPr>
              <a:t>Dr.Mansi</a:t>
            </a:r>
            <a:r>
              <a:rPr lang="en-US" sz="2200">
                <a:solidFill>
                  <a:srgbClr val="FFFFFF"/>
                </a:solidFill>
                <a:cs typeface="Calibri"/>
              </a:rPr>
              <a:t> Sharma</a:t>
            </a:r>
          </a:p>
        </p:txBody>
      </p:sp>
    </p:spTree>
    <p:extLst>
      <p:ext uri="{BB962C8B-B14F-4D97-AF65-F5344CB8AC3E}">
        <p14:creationId xmlns:p14="http://schemas.microsoft.com/office/powerpoint/2010/main" val="740338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B8EF41C-3BB7-FAB7-B437-CE15945B6322}"/>
              </a:ext>
            </a:extLst>
          </p:cNvPr>
          <p:cNvSpPr>
            <a:spLocks noGrp="1"/>
          </p:cNvSpPr>
          <p:nvPr>
            <p:ph type="title"/>
          </p:nvPr>
        </p:nvSpPr>
        <p:spPr/>
        <p:txBody>
          <a:bodyPr/>
          <a:lstStyle/>
          <a:p>
            <a:r>
              <a:rPr lang="en-US">
                <a:ea typeface="+mj-lt"/>
                <a:cs typeface="+mj-lt"/>
              </a:rPr>
              <a:t>Feature Engineering</a:t>
            </a:r>
          </a:p>
        </p:txBody>
      </p:sp>
      <p:sp>
        <p:nvSpPr>
          <p:cNvPr id="3" name="Content Placeholder 2">
            <a:extLst>
              <a:ext uri="{FF2B5EF4-FFF2-40B4-BE49-F238E27FC236}">
                <a16:creationId xmlns:a16="http://schemas.microsoft.com/office/drawing/2014/main" xmlns="" id="{9A263E15-D31D-1E25-CB5A-35DA4602ABE6}"/>
              </a:ext>
            </a:extLst>
          </p:cNvPr>
          <p:cNvSpPr>
            <a:spLocks noGrp="1"/>
          </p:cNvSpPr>
          <p:nvPr>
            <p:ph idx="1"/>
          </p:nvPr>
        </p:nvSpPr>
        <p:spPr/>
        <p:txBody>
          <a:bodyPr vert="horz" lIns="91440" tIns="45720" rIns="91440" bIns="45720" rtlCol="0" anchor="t">
            <a:normAutofit/>
          </a:bodyPr>
          <a:lstStyle/>
          <a:p>
            <a:r>
              <a:rPr lang="en-US" sz="2400">
                <a:latin typeface="Gill Sans Nova"/>
                <a:cs typeface="Calibri"/>
              </a:rPr>
              <a:t>The "</a:t>
            </a:r>
            <a:r>
              <a:rPr lang="en-US" sz="2400" b="1">
                <a:latin typeface="Gill Sans Nova"/>
                <a:cs typeface="Calibri"/>
              </a:rPr>
              <a:t>Size</a:t>
            </a:r>
            <a:r>
              <a:rPr lang="en-US" sz="2400">
                <a:latin typeface="Gill Sans Nova"/>
                <a:cs typeface="Calibri"/>
              </a:rPr>
              <a:t>" columns is dirty data which a mixture of </a:t>
            </a:r>
            <a:r>
              <a:rPr lang="en-US" sz="2400" b="1" i="1">
                <a:latin typeface="Gill Sans Nova"/>
                <a:cs typeface="Calibri"/>
              </a:rPr>
              <a:t>numeric</a:t>
            </a:r>
            <a:r>
              <a:rPr lang="en-US" sz="2400">
                <a:latin typeface="Gill Sans Nova"/>
                <a:cs typeface="Calibri"/>
              </a:rPr>
              <a:t> and </a:t>
            </a:r>
            <a:r>
              <a:rPr lang="en-US" sz="2400" b="1" i="1">
                <a:latin typeface="Gill Sans Nova"/>
                <a:cs typeface="Calibri"/>
              </a:rPr>
              <a:t>categorical data</a:t>
            </a:r>
            <a:r>
              <a:rPr lang="en-US" sz="2400">
                <a:latin typeface="Gill Sans Nova"/>
                <a:cs typeface="Calibri"/>
              </a:rPr>
              <a:t>.</a:t>
            </a:r>
          </a:p>
          <a:p>
            <a:pPr>
              <a:buClr>
                <a:srgbClr val="797B45"/>
              </a:buClr>
            </a:pPr>
            <a:r>
              <a:rPr lang="en-US" sz="2400">
                <a:latin typeface="Gill Sans Nova"/>
                <a:cs typeface="Calibri"/>
              </a:rPr>
              <a:t>Numeric points has </a:t>
            </a:r>
            <a:r>
              <a:rPr lang="en-US" sz="2400" b="1">
                <a:latin typeface="Gill Sans Nova"/>
                <a:cs typeface="Calibri"/>
              </a:rPr>
              <a:t>60%</a:t>
            </a:r>
            <a:r>
              <a:rPr lang="en-US" sz="2400">
                <a:latin typeface="Gill Sans Nova"/>
                <a:cs typeface="Calibri"/>
              </a:rPr>
              <a:t> and Categorical points is around </a:t>
            </a:r>
            <a:r>
              <a:rPr lang="en-US" sz="2400" b="1">
                <a:latin typeface="Gill Sans Nova"/>
                <a:cs typeface="Calibri"/>
              </a:rPr>
              <a:t>40%</a:t>
            </a:r>
            <a:r>
              <a:rPr lang="en-US" sz="2400">
                <a:latin typeface="Gill Sans Nova"/>
                <a:cs typeface="Calibri"/>
              </a:rPr>
              <a:t> of "</a:t>
            </a:r>
            <a:r>
              <a:rPr lang="en-US" sz="2400" b="1">
                <a:latin typeface="Gill Sans Nova"/>
                <a:cs typeface="Calibri"/>
              </a:rPr>
              <a:t>Size</a:t>
            </a:r>
            <a:r>
              <a:rPr lang="en-US" sz="2400">
                <a:latin typeface="Gill Sans Nova"/>
                <a:cs typeface="Calibri"/>
              </a:rPr>
              <a:t>" feature</a:t>
            </a:r>
          </a:p>
          <a:p>
            <a:pPr>
              <a:buClr>
                <a:srgbClr val="797B45"/>
              </a:buClr>
            </a:pPr>
            <a:r>
              <a:rPr lang="en-US" sz="2400">
                <a:latin typeface="Gill Sans Nova"/>
                <a:cs typeface="Calibri"/>
              </a:rPr>
              <a:t>So, We performed feature engineering process to convert "</a:t>
            </a:r>
            <a:r>
              <a:rPr lang="en-US" sz="2400" b="1">
                <a:latin typeface="Gill Sans Nova"/>
                <a:cs typeface="Calibri"/>
              </a:rPr>
              <a:t>Size</a:t>
            </a:r>
            <a:r>
              <a:rPr lang="en-US" sz="2400">
                <a:latin typeface="Gill Sans Nova"/>
                <a:cs typeface="Calibri"/>
              </a:rPr>
              <a:t>" feature numeric datapoints into bins for categorical points</a:t>
            </a:r>
          </a:p>
          <a:p>
            <a:pPr>
              <a:buClr>
                <a:srgbClr val="797B45"/>
              </a:buClr>
            </a:pPr>
            <a:endParaRPr lang="en-US" sz="2400">
              <a:latin typeface="Gill Sans Nova"/>
              <a:cs typeface="Calibri"/>
            </a:endParaRPr>
          </a:p>
        </p:txBody>
      </p:sp>
      <p:pic>
        <p:nvPicPr>
          <p:cNvPr id="4" name="Picture 4">
            <a:extLst>
              <a:ext uri="{FF2B5EF4-FFF2-40B4-BE49-F238E27FC236}">
                <a16:creationId xmlns:a16="http://schemas.microsoft.com/office/drawing/2014/main" xmlns="" id="{C36BD857-0883-8E1D-3AC1-8E1726E24919}"/>
              </a:ext>
            </a:extLst>
          </p:cNvPr>
          <p:cNvPicPr>
            <a:picLocks noChangeAspect="1"/>
          </p:cNvPicPr>
          <p:nvPr/>
        </p:nvPicPr>
        <p:blipFill>
          <a:blip r:embed="rId2"/>
          <a:stretch>
            <a:fillRect/>
          </a:stretch>
        </p:blipFill>
        <p:spPr>
          <a:xfrm>
            <a:off x="1272989" y="4002725"/>
            <a:ext cx="3012141" cy="2853052"/>
          </a:xfrm>
          <a:prstGeom prst="rect">
            <a:avLst/>
          </a:prstGeom>
        </p:spPr>
      </p:pic>
      <p:pic>
        <p:nvPicPr>
          <p:cNvPr id="5" name="Picture 5">
            <a:extLst>
              <a:ext uri="{FF2B5EF4-FFF2-40B4-BE49-F238E27FC236}">
                <a16:creationId xmlns:a16="http://schemas.microsoft.com/office/drawing/2014/main" xmlns="" id="{65637916-B2C7-C7D7-33BC-203D2E926960}"/>
              </a:ext>
            </a:extLst>
          </p:cNvPr>
          <p:cNvPicPr>
            <a:picLocks noChangeAspect="1"/>
          </p:cNvPicPr>
          <p:nvPr/>
        </p:nvPicPr>
        <p:blipFill>
          <a:blip r:embed="rId3"/>
          <a:stretch>
            <a:fillRect/>
          </a:stretch>
        </p:blipFill>
        <p:spPr>
          <a:xfrm>
            <a:off x="7156077" y="4003152"/>
            <a:ext cx="3068170" cy="2751343"/>
          </a:xfrm>
          <a:prstGeom prst="rect">
            <a:avLst/>
          </a:prstGeom>
        </p:spPr>
      </p:pic>
    </p:spTree>
    <p:extLst>
      <p:ext uri="{BB962C8B-B14F-4D97-AF65-F5344CB8AC3E}">
        <p14:creationId xmlns:p14="http://schemas.microsoft.com/office/powerpoint/2010/main" val="9114368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B8EF41C-3BB7-FAB7-B437-CE15945B6322}"/>
              </a:ext>
            </a:extLst>
          </p:cNvPr>
          <p:cNvSpPr>
            <a:spLocks noGrp="1"/>
          </p:cNvSpPr>
          <p:nvPr>
            <p:ph type="title"/>
          </p:nvPr>
        </p:nvSpPr>
        <p:spPr/>
        <p:txBody>
          <a:bodyPr/>
          <a:lstStyle/>
          <a:p>
            <a:r>
              <a:rPr lang="en-US">
                <a:latin typeface="Gill Sans Nova"/>
                <a:ea typeface="+mj-lt"/>
                <a:cs typeface="Calibri"/>
              </a:rPr>
              <a:t>Null value Visualize</a:t>
            </a:r>
            <a:endParaRPr lang="en-US"/>
          </a:p>
        </p:txBody>
      </p:sp>
      <p:pic>
        <p:nvPicPr>
          <p:cNvPr id="8" name="Picture 8" descr="Chart, bar chart&#10;&#10;Description automatically generated">
            <a:extLst>
              <a:ext uri="{FF2B5EF4-FFF2-40B4-BE49-F238E27FC236}">
                <a16:creationId xmlns:a16="http://schemas.microsoft.com/office/drawing/2014/main" xmlns="" id="{9550315C-CE81-BF0D-527E-1E82939EC57E}"/>
              </a:ext>
            </a:extLst>
          </p:cNvPr>
          <p:cNvPicPr>
            <a:picLocks noGrp="1" noChangeAspect="1"/>
          </p:cNvPicPr>
          <p:nvPr>
            <p:ph idx="1"/>
          </p:nvPr>
        </p:nvPicPr>
        <p:blipFill>
          <a:blip r:embed="rId2"/>
          <a:stretch>
            <a:fillRect/>
          </a:stretch>
        </p:blipFill>
        <p:spPr>
          <a:xfrm>
            <a:off x="233701" y="1825625"/>
            <a:ext cx="11692526" cy="5027478"/>
          </a:xfrm>
        </p:spPr>
      </p:pic>
    </p:spTree>
    <p:extLst>
      <p:ext uri="{BB962C8B-B14F-4D97-AF65-F5344CB8AC3E}">
        <p14:creationId xmlns:p14="http://schemas.microsoft.com/office/powerpoint/2010/main" val="329627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B8EF41C-3BB7-FAB7-B437-CE15945B6322}"/>
              </a:ext>
            </a:extLst>
          </p:cNvPr>
          <p:cNvSpPr>
            <a:spLocks noGrp="1"/>
          </p:cNvSpPr>
          <p:nvPr>
            <p:ph type="title"/>
          </p:nvPr>
        </p:nvSpPr>
        <p:spPr>
          <a:xfrm>
            <a:off x="659184" y="43153"/>
            <a:ext cx="10659110" cy="1325563"/>
          </a:xfrm>
        </p:spPr>
        <p:txBody>
          <a:bodyPr/>
          <a:lstStyle/>
          <a:p>
            <a:r>
              <a:rPr lang="en-US" dirty="0">
                <a:latin typeface="Gill Sans Nova"/>
                <a:ea typeface="+mj-lt"/>
                <a:cs typeface="Calibri"/>
              </a:rPr>
              <a:t>Numerical Analysis</a:t>
            </a:r>
            <a:endParaRPr lang="en-US" dirty="0"/>
          </a:p>
        </p:txBody>
      </p:sp>
      <p:pic>
        <p:nvPicPr>
          <p:cNvPr id="8" name="Picture 8" descr="A picture containing text, screenshot, map&#10;&#10;Description automatically generated">
            <a:extLst>
              <a:ext uri="{FF2B5EF4-FFF2-40B4-BE49-F238E27FC236}">
                <a16:creationId xmlns:a16="http://schemas.microsoft.com/office/drawing/2014/main" xmlns="" id="{9550315C-CE81-BF0D-527E-1E82939EC57E}"/>
              </a:ext>
            </a:extLst>
          </p:cNvPr>
          <p:cNvPicPr>
            <a:picLocks noGrp="1" noChangeAspect="1"/>
          </p:cNvPicPr>
          <p:nvPr>
            <p:ph idx="1"/>
          </p:nvPr>
        </p:nvPicPr>
        <p:blipFill>
          <a:blip r:embed="rId2"/>
          <a:stretch>
            <a:fillRect/>
          </a:stretch>
        </p:blipFill>
        <p:spPr>
          <a:xfrm>
            <a:off x="-2411" y="1372989"/>
            <a:ext cx="12196947" cy="5481989"/>
          </a:xfrm>
        </p:spPr>
      </p:pic>
      <p:pic>
        <p:nvPicPr>
          <p:cNvPr id="6" name="Picture 8" descr="A picture containing text, screenshot, map&#10;&#10;Description automatically generated">
            <a:extLst>
              <a:ext uri="{FF2B5EF4-FFF2-40B4-BE49-F238E27FC236}">
                <a16:creationId xmlns:a16="http://schemas.microsoft.com/office/drawing/2014/main" xmlns="" id="{4FE22454-75FE-14DD-FC3E-82843186712B}"/>
              </a:ext>
            </a:extLst>
          </p:cNvPr>
          <p:cNvPicPr>
            <a:picLocks noChangeAspect="1"/>
          </p:cNvPicPr>
          <p:nvPr/>
        </p:nvPicPr>
        <p:blipFill>
          <a:blip r:embed="rId2"/>
          <a:stretch>
            <a:fillRect/>
          </a:stretch>
        </p:blipFill>
        <p:spPr>
          <a:xfrm>
            <a:off x="149989" y="1525389"/>
            <a:ext cx="12196947" cy="5481989"/>
          </a:xfrm>
          <a:prstGeom prst="rect">
            <a:avLst/>
          </a:prstGeom>
        </p:spPr>
      </p:pic>
    </p:spTree>
    <p:extLst>
      <p:ext uri="{BB962C8B-B14F-4D97-AF65-F5344CB8AC3E}">
        <p14:creationId xmlns:p14="http://schemas.microsoft.com/office/powerpoint/2010/main" val="42029673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B8EF41C-3BB7-FAB7-B437-CE15945B6322}"/>
              </a:ext>
            </a:extLst>
          </p:cNvPr>
          <p:cNvSpPr>
            <a:spLocks noGrp="1"/>
          </p:cNvSpPr>
          <p:nvPr>
            <p:ph type="title"/>
          </p:nvPr>
        </p:nvSpPr>
        <p:spPr>
          <a:xfrm>
            <a:off x="659184" y="43153"/>
            <a:ext cx="10659110" cy="1325563"/>
          </a:xfrm>
        </p:spPr>
        <p:txBody>
          <a:bodyPr/>
          <a:lstStyle/>
          <a:p>
            <a:r>
              <a:rPr lang="en-US" dirty="0">
                <a:latin typeface="Gill Sans Nova"/>
                <a:ea typeface="+mj-lt"/>
                <a:cs typeface="Calibri"/>
              </a:rPr>
              <a:t>Numerical Analysis</a:t>
            </a:r>
            <a:endParaRPr lang="en-US" dirty="0"/>
          </a:p>
        </p:txBody>
      </p:sp>
      <p:pic>
        <p:nvPicPr>
          <p:cNvPr id="6" name="Picture 8">
            <a:extLst>
              <a:ext uri="{FF2B5EF4-FFF2-40B4-BE49-F238E27FC236}">
                <a16:creationId xmlns:a16="http://schemas.microsoft.com/office/drawing/2014/main" xmlns="" id="{4FE22454-75FE-14DD-FC3E-82843186712B}"/>
              </a:ext>
            </a:extLst>
          </p:cNvPr>
          <p:cNvPicPr>
            <a:picLocks noChangeAspect="1"/>
          </p:cNvPicPr>
          <p:nvPr/>
        </p:nvPicPr>
        <p:blipFill>
          <a:blip r:embed="rId2"/>
          <a:stretch>
            <a:fillRect/>
          </a:stretch>
        </p:blipFill>
        <p:spPr>
          <a:xfrm>
            <a:off x="-264" y="1371682"/>
            <a:ext cx="12196947" cy="5488895"/>
          </a:xfrm>
          <a:prstGeom prst="rect">
            <a:avLst/>
          </a:prstGeom>
        </p:spPr>
      </p:pic>
    </p:spTree>
    <p:extLst>
      <p:ext uri="{BB962C8B-B14F-4D97-AF65-F5344CB8AC3E}">
        <p14:creationId xmlns:p14="http://schemas.microsoft.com/office/powerpoint/2010/main" val="3204609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B8EF41C-3BB7-FAB7-B437-CE15945B6322}"/>
              </a:ext>
            </a:extLst>
          </p:cNvPr>
          <p:cNvSpPr>
            <a:spLocks noGrp="1"/>
          </p:cNvSpPr>
          <p:nvPr>
            <p:ph type="title"/>
          </p:nvPr>
        </p:nvSpPr>
        <p:spPr/>
        <p:txBody>
          <a:bodyPr>
            <a:normAutofit/>
          </a:bodyPr>
          <a:lstStyle/>
          <a:p>
            <a:r>
              <a:rPr lang="en-US">
                <a:latin typeface="Gill Sans Nova"/>
                <a:ea typeface="+mj-lt"/>
                <a:cs typeface="Calibri"/>
              </a:rPr>
              <a:t>Outlier Detection and Removal</a:t>
            </a:r>
            <a:endParaRPr lang="en-US"/>
          </a:p>
        </p:txBody>
      </p:sp>
      <p:pic>
        <p:nvPicPr>
          <p:cNvPr id="5" name="Picture 5" descr="Graphical user interface&#10;&#10;Description automatically generated">
            <a:extLst>
              <a:ext uri="{FF2B5EF4-FFF2-40B4-BE49-F238E27FC236}">
                <a16:creationId xmlns:a16="http://schemas.microsoft.com/office/drawing/2014/main" xmlns="" id="{DBCD5F5D-C175-C115-7FCA-203BCD869564}"/>
              </a:ext>
            </a:extLst>
          </p:cNvPr>
          <p:cNvPicPr>
            <a:picLocks noGrp="1" noChangeAspect="1"/>
          </p:cNvPicPr>
          <p:nvPr>
            <p:ph idx="1"/>
          </p:nvPr>
        </p:nvPicPr>
        <p:blipFill>
          <a:blip r:embed="rId2"/>
          <a:stretch>
            <a:fillRect/>
          </a:stretch>
        </p:blipFill>
        <p:spPr>
          <a:xfrm>
            <a:off x="6294918" y="2486025"/>
            <a:ext cx="5282875" cy="4016058"/>
          </a:xfrm>
        </p:spPr>
      </p:pic>
      <p:pic>
        <p:nvPicPr>
          <p:cNvPr id="6" name="Picture 6" descr="Graphical user interface&#10;&#10;Description automatically generated">
            <a:extLst>
              <a:ext uri="{FF2B5EF4-FFF2-40B4-BE49-F238E27FC236}">
                <a16:creationId xmlns:a16="http://schemas.microsoft.com/office/drawing/2014/main" xmlns="" id="{B96C16FA-D55E-2D5E-6445-679BAB7270A1}"/>
              </a:ext>
            </a:extLst>
          </p:cNvPr>
          <p:cNvPicPr>
            <a:picLocks noChangeAspect="1"/>
          </p:cNvPicPr>
          <p:nvPr/>
        </p:nvPicPr>
        <p:blipFill>
          <a:blip r:embed="rId3"/>
          <a:stretch>
            <a:fillRect/>
          </a:stretch>
        </p:blipFill>
        <p:spPr>
          <a:xfrm>
            <a:off x="681865" y="2482326"/>
            <a:ext cx="4978400" cy="4012495"/>
          </a:xfrm>
          <a:prstGeom prst="rect">
            <a:avLst/>
          </a:prstGeom>
        </p:spPr>
      </p:pic>
      <p:sp>
        <p:nvSpPr>
          <p:cNvPr id="7" name="TextBox 6">
            <a:extLst>
              <a:ext uri="{FF2B5EF4-FFF2-40B4-BE49-F238E27FC236}">
                <a16:creationId xmlns:a16="http://schemas.microsoft.com/office/drawing/2014/main" xmlns="" id="{9A9649E9-3A64-A8ED-EA34-6D0DDF0C96CB}"/>
              </a:ext>
            </a:extLst>
          </p:cNvPr>
          <p:cNvSpPr txBox="1"/>
          <p:nvPr/>
        </p:nvSpPr>
        <p:spPr>
          <a:xfrm>
            <a:off x="2334260" y="189738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Gill Sans Nova"/>
                <a:ea typeface="Calibri"/>
                <a:cs typeface="Calibri"/>
              </a:rPr>
              <a:t>Outlier Detection</a:t>
            </a:r>
            <a:endParaRPr lang="en-US">
              <a:latin typeface="Gill Sans Nova"/>
            </a:endParaRPr>
          </a:p>
        </p:txBody>
      </p:sp>
      <p:sp>
        <p:nvSpPr>
          <p:cNvPr id="9" name="TextBox 8">
            <a:extLst>
              <a:ext uri="{FF2B5EF4-FFF2-40B4-BE49-F238E27FC236}">
                <a16:creationId xmlns:a16="http://schemas.microsoft.com/office/drawing/2014/main" xmlns="" id="{9D361CCF-9216-0CBE-E679-7AFE1570AFC0}"/>
              </a:ext>
            </a:extLst>
          </p:cNvPr>
          <p:cNvSpPr txBox="1"/>
          <p:nvPr/>
        </p:nvSpPr>
        <p:spPr>
          <a:xfrm>
            <a:off x="8094980" y="189738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Gill Sans Nova"/>
                <a:ea typeface="Calibri"/>
                <a:cs typeface="Calibri"/>
              </a:rPr>
              <a:t>Removal of Outlier</a:t>
            </a:r>
            <a:endParaRPr lang="en-US">
              <a:latin typeface="Gill Sans Nova"/>
            </a:endParaRPr>
          </a:p>
        </p:txBody>
      </p:sp>
    </p:spTree>
    <p:extLst>
      <p:ext uri="{BB962C8B-B14F-4D97-AF65-F5344CB8AC3E}">
        <p14:creationId xmlns:p14="http://schemas.microsoft.com/office/powerpoint/2010/main" val="30681592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B8EF41C-3BB7-FAB7-B437-CE15945B6322}"/>
              </a:ext>
            </a:extLst>
          </p:cNvPr>
          <p:cNvSpPr>
            <a:spLocks noGrp="1"/>
          </p:cNvSpPr>
          <p:nvPr>
            <p:ph type="title"/>
          </p:nvPr>
        </p:nvSpPr>
        <p:spPr/>
        <p:txBody>
          <a:bodyPr/>
          <a:lstStyle/>
          <a:p>
            <a:r>
              <a:rPr lang="en-US">
                <a:latin typeface="Gill Sans Nova"/>
                <a:ea typeface="+mj-lt"/>
                <a:cs typeface="Calibri"/>
              </a:rPr>
              <a:t>Correlation Analysis</a:t>
            </a:r>
            <a:endParaRPr lang="en-US"/>
          </a:p>
        </p:txBody>
      </p:sp>
      <p:pic>
        <p:nvPicPr>
          <p:cNvPr id="8" name="Picture 8" descr="Timeline, treemap chart&#10;&#10;Description automatically generated">
            <a:extLst>
              <a:ext uri="{FF2B5EF4-FFF2-40B4-BE49-F238E27FC236}">
                <a16:creationId xmlns:a16="http://schemas.microsoft.com/office/drawing/2014/main" xmlns="" id="{9550315C-CE81-BF0D-527E-1E82939EC57E}"/>
              </a:ext>
            </a:extLst>
          </p:cNvPr>
          <p:cNvPicPr>
            <a:picLocks noGrp="1" noChangeAspect="1"/>
          </p:cNvPicPr>
          <p:nvPr>
            <p:ph idx="1"/>
          </p:nvPr>
        </p:nvPicPr>
        <p:blipFill>
          <a:blip r:embed="rId2"/>
          <a:stretch>
            <a:fillRect/>
          </a:stretch>
        </p:blipFill>
        <p:spPr>
          <a:xfrm>
            <a:off x="1386336" y="1825625"/>
            <a:ext cx="9353914" cy="5027478"/>
          </a:xfrm>
        </p:spPr>
      </p:pic>
    </p:spTree>
    <p:extLst>
      <p:ext uri="{BB962C8B-B14F-4D97-AF65-F5344CB8AC3E}">
        <p14:creationId xmlns:p14="http://schemas.microsoft.com/office/powerpoint/2010/main" val="31754424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B8EF41C-3BB7-FAB7-B437-CE15945B6322}"/>
              </a:ext>
            </a:extLst>
          </p:cNvPr>
          <p:cNvSpPr>
            <a:spLocks noGrp="1"/>
          </p:cNvSpPr>
          <p:nvPr>
            <p:ph type="title"/>
          </p:nvPr>
        </p:nvSpPr>
        <p:spPr/>
        <p:txBody>
          <a:bodyPr/>
          <a:lstStyle/>
          <a:p>
            <a:r>
              <a:rPr lang="en-US" dirty="0">
                <a:latin typeface="Gill Sans Nova"/>
                <a:ea typeface="+mj-lt"/>
                <a:cs typeface="Calibri"/>
              </a:rPr>
              <a:t>Custom Analysis</a:t>
            </a:r>
            <a:endParaRPr lang="en-US" dirty="0"/>
          </a:p>
        </p:txBody>
      </p:sp>
      <p:pic>
        <p:nvPicPr>
          <p:cNvPr id="5" name="Picture 5">
            <a:extLst>
              <a:ext uri="{FF2B5EF4-FFF2-40B4-BE49-F238E27FC236}">
                <a16:creationId xmlns:a16="http://schemas.microsoft.com/office/drawing/2014/main" xmlns="" id="{7321ADF8-43FD-E583-6D22-C1B110223796}"/>
              </a:ext>
            </a:extLst>
          </p:cNvPr>
          <p:cNvPicPr>
            <a:picLocks noGrp="1" noChangeAspect="1"/>
          </p:cNvPicPr>
          <p:nvPr>
            <p:ph idx="1"/>
          </p:nvPr>
        </p:nvPicPr>
        <p:blipFill>
          <a:blip r:embed="rId2"/>
          <a:stretch>
            <a:fillRect/>
          </a:stretch>
        </p:blipFill>
        <p:spPr>
          <a:xfrm>
            <a:off x="-10808" y="1825625"/>
            <a:ext cx="12203009" cy="5027478"/>
          </a:xfrm>
        </p:spPr>
      </p:pic>
    </p:spTree>
    <p:extLst>
      <p:ext uri="{BB962C8B-B14F-4D97-AF65-F5344CB8AC3E}">
        <p14:creationId xmlns:p14="http://schemas.microsoft.com/office/powerpoint/2010/main" val="7988371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B8EF41C-3BB7-FAB7-B437-CE15945B6322}"/>
              </a:ext>
            </a:extLst>
          </p:cNvPr>
          <p:cNvSpPr>
            <a:spLocks noGrp="1"/>
          </p:cNvSpPr>
          <p:nvPr>
            <p:ph type="title"/>
          </p:nvPr>
        </p:nvSpPr>
        <p:spPr>
          <a:xfrm>
            <a:off x="466001" y="-332481"/>
            <a:ext cx="10659110" cy="1325563"/>
          </a:xfrm>
        </p:spPr>
        <p:txBody>
          <a:bodyPr>
            <a:normAutofit/>
          </a:bodyPr>
          <a:lstStyle/>
          <a:p>
            <a:r>
              <a:rPr lang="en-US" sz="3600" dirty="0">
                <a:latin typeface="Gill Sans Nova"/>
                <a:ea typeface="+mj-lt"/>
                <a:cs typeface="Calibri"/>
              </a:rPr>
              <a:t>Analysis-2</a:t>
            </a:r>
            <a:endParaRPr lang="en-US" sz="3600" dirty="0"/>
          </a:p>
        </p:txBody>
      </p:sp>
      <p:pic>
        <p:nvPicPr>
          <p:cNvPr id="5" name="Picture 5" descr="A picture containing screenshot, circle, colorfulness, purple&#10;&#10;Description automatically generated">
            <a:extLst>
              <a:ext uri="{FF2B5EF4-FFF2-40B4-BE49-F238E27FC236}">
                <a16:creationId xmlns:a16="http://schemas.microsoft.com/office/drawing/2014/main" xmlns="" id="{7321ADF8-43FD-E583-6D22-C1B110223796}"/>
              </a:ext>
            </a:extLst>
          </p:cNvPr>
          <p:cNvPicPr>
            <a:picLocks noGrp="1" noChangeAspect="1"/>
          </p:cNvPicPr>
          <p:nvPr>
            <p:ph idx="1"/>
          </p:nvPr>
        </p:nvPicPr>
        <p:blipFill>
          <a:blip r:embed="rId2"/>
          <a:stretch>
            <a:fillRect/>
          </a:stretch>
        </p:blipFill>
        <p:spPr>
          <a:xfrm>
            <a:off x="-76" y="1265241"/>
            <a:ext cx="12192277" cy="5225261"/>
          </a:xfrm>
        </p:spPr>
      </p:pic>
    </p:spTree>
    <p:extLst>
      <p:ext uri="{BB962C8B-B14F-4D97-AF65-F5344CB8AC3E}">
        <p14:creationId xmlns:p14="http://schemas.microsoft.com/office/powerpoint/2010/main" val="13661262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B8EF41C-3BB7-FAB7-B437-CE15945B6322}"/>
              </a:ext>
            </a:extLst>
          </p:cNvPr>
          <p:cNvSpPr>
            <a:spLocks noGrp="1"/>
          </p:cNvSpPr>
          <p:nvPr>
            <p:ph type="title"/>
          </p:nvPr>
        </p:nvSpPr>
        <p:spPr>
          <a:xfrm>
            <a:off x="466001" y="-332481"/>
            <a:ext cx="10659110" cy="1325563"/>
          </a:xfrm>
        </p:spPr>
        <p:txBody>
          <a:bodyPr>
            <a:normAutofit/>
          </a:bodyPr>
          <a:lstStyle/>
          <a:p>
            <a:r>
              <a:rPr lang="en-US" sz="3600" dirty="0">
                <a:latin typeface="Gill Sans Nova"/>
                <a:ea typeface="+mj-lt"/>
                <a:cs typeface="Calibri"/>
              </a:rPr>
              <a:t>Analysis-3</a:t>
            </a:r>
            <a:endParaRPr lang="en-US" sz="3600" dirty="0"/>
          </a:p>
        </p:txBody>
      </p:sp>
      <p:pic>
        <p:nvPicPr>
          <p:cNvPr id="5" name="Picture 5" descr="A picture containing screenshot, text&#10;&#10;Description automatically generated">
            <a:extLst>
              <a:ext uri="{FF2B5EF4-FFF2-40B4-BE49-F238E27FC236}">
                <a16:creationId xmlns:a16="http://schemas.microsoft.com/office/drawing/2014/main" xmlns="" id="{7321ADF8-43FD-E583-6D22-C1B110223796}"/>
              </a:ext>
            </a:extLst>
          </p:cNvPr>
          <p:cNvPicPr>
            <a:picLocks noGrp="1" noChangeAspect="1"/>
          </p:cNvPicPr>
          <p:nvPr>
            <p:ph idx="1"/>
          </p:nvPr>
        </p:nvPicPr>
        <p:blipFill>
          <a:blip r:embed="rId2"/>
          <a:stretch>
            <a:fillRect/>
          </a:stretch>
        </p:blipFill>
        <p:spPr>
          <a:xfrm>
            <a:off x="870801" y="1265241"/>
            <a:ext cx="10450522" cy="5225261"/>
          </a:xfrm>
        </p:spPr>
      </p:pic>
    </p:spTree>
    <p:extLst>
      <p:ext uri="{BB962C8B-B14F-4D97-AF65-F5344CB8AC3E}">
        <p14:creationId xmlns:p14="http://schemas.microsoft.com/office/powerpoint/2010/main" val="16762217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B8EF41C-3BB7-FAB7-B437-CE15945B6322}"/>
              </a:ext>
            </a:extLst>
          </p:cNvPr>
          <p:cNvSpPr>
            <a:spLocks noGrp="1"/>
          </p:cNvSpPr>
          <p:nvPr>
            <p:ph type="title"/>
          </p:nvPr>
        </p:nvSpPr>
        <p:spPr>
          <a:xfrm>
            <a:off x="466001" y="-332481"/>
            <a:ext cx="10659110" cy="1325563"/>
          </a:xfrm>
        </p:spPr>
        <p:txBody>
          <a:bodyPr>
            <a:normAutofit/>
          </a:bodyPr>
          <a:lstStyle/>
          <a:p>
            <a:r>
              <a:rPr lang="en-US" sz="3600" dirty="0">
                <a:latin typeface="Gill Sans Nova"/>
                <a:ea typeface="+mj-lt"/>
                <a:cs typeface="Calibri"/>
              </a:rPr>
              <a:t>Analysis-4</a:t>
            </a:r>
            <a:endParaRPr lang="en-US" sz="3600" dirty="0"/>
          </a:p>
        </p:txBody>
      </p:sp>
      <p:pic>
        <p:nvPicPr>
          <p:cNvPr id="5" name="Picture 5" descr="A picture containing text, screenshot, square, rectangle&#10;&#10;Description automatically generated">
            <a:extLst>
              <a:ext uri="{FF2B5EF4-FFF2-40B4-BE49-F238E27FC236}">
                <a16:creationId xmlns:a16="http://schemas.microsoft.com/office/drawing/2014/main" xmlns="" id="{7321ADF8-43FD-E583-6D22-C1B110223796}"/>
              </a:ext>
            </a:extLst>
          </p:cNvPr>
          <p:cNvPicPr>
            <a:picLocks noGrp="1" noChangeAspect="1"/>
          </p:cNvPicPr>
          <p:nvPr>
            <p:ph idx="1"/>
          </p:nvPr>
        </p:nvPicPr>
        <p:blipFill>
          <a:blip r:embed="rId2"/>
          <a:stretch>
            <a:fillRect/>
          </a:stretch>
        </p:blipFill>
        <p:spPr>
          <a:xfrm>
            <a:off x="-76" y="1612852"/>
            <a:ext cx="12192277" cy="4530039"/>
          </a:xfrm>
        </p:spPr>
      </p:pic>
    </p:spTree>
    <p:extLst>
      <p:ext uri="{BB962C8B-B14F-4D97-AF65-F5344CB8AC3E}">
        <p14:creationId xmlns:p14="http://schemas.microsoft.com/office/powerpoint/2010/main" val="22129709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8">
            <a:extLst>
              <a:ext uri="{FF2B5EF4-FFF2-40B4-BE49-F238E27FC236}">
                <a16:creationId xmlns:a16="http://schemas.microsoft.com/office/drawing/2014/main" xmlns="" id="{4D47D7CD-06A5-4710-B816-F23F56C52C1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10">
            <a:extLst>
              <a:ext uri="{FF2B5EF4-FFF2-40B4-BE49-F238E27FC236}">
                <a16:creationId xmlns:a16="http://schemas.microsoft.com/office/drawing/2014/main" xmlns="" id="{8058D9C7-7C50-4582-9A60-0569A536A19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524" y="0"/>
            <a:ext cx="12188952" cy="6858000"/>
          </a:xfrm>
          <a:prstGeom prst="rect">
            <a:avLst/>
          </a:prstGeom>
          <a:solidFill>
            <a:schemeClr val="bg2">
              <a:lumMod val="9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bg1"/>
              </a:solidFill>
              <a:latin typeface="+mj-lt"/>
            </a:endParaRPr>
          </a:p>
        </p:txBody>
      </p:sp>
      <p:sp>
        <p:nvSpPr>
          <p:cNvPr id="2" name="Title 1">
            <a:extLst>
              <a:ext uri="{FF2B5EF4-FFF2-40B4-BE49-F238E27FC236}">
                <a16:creationId xmlns:a16="http://schemas.microsoft.com/office/drawing/2014/main" xmlns="" id="{58501DF4-81AB-7728-CD4C-990766D02911}"/>
              </a:ext>
            </a:extLst>
          </p:cNvPr>
          <p:cNvSpPr>
            <a:spLocks noGrp="1"/>
          </p:cNvSpPr>
          <p:nvPr>
            <p:ph type="title"/>
          </p:nvPr>
        </p:nvSpPr>
        <p:spPr>
          <a:xfrm>
            <a:off x="777240" y="-961408"/>
            <a:ext cx="4606280" cy="2493876"/>
          </a:xfrm>
        </p:spPr>
        <p:txBody>
          <a:bodyPr anchor="b">
            <a:normAutofit/>
          </a:bodyPr>
          <a:lstStyle/>
          <a:p>
            <a:r>
              <a:rPr lang="en-US" sz="4400"/>
              <a:t>Introduction</a:t>
            </a:r>
          </a:p>
        </p:txBody>
      </p:sp>
      <p:sp>
        <p:nvSpPr>
          <p:cNvPr id="3" name="Content Placeholder 2">
            <a:extLst>
              <a:ext uri="{FF2B5EF4-FFF2-40B4-BE49-F238E27FC236}">
                <a16:creationId xmlns:a16="http://schemas.microsoft.com/office/drawing/2014/main" xmlns="" id="{52B31B8E-920C-010A-7AC4-B0E7FC8EBF60}"/>
              </a:ext>
            </a:extLst>
          </p:cNvPr>
          <p:cNvSpPr>
            <a:spLocks noGrp="1"/>
          </p:cNvSpPr>
          <p:nvPr>
            <p:ph idx="1"/>
          </p:nvPr>
        </p:nvSpPr>
        <p:spPr>
          <a:xfrm>
            <a:off x="272818" y="1776211"/>
            <a:ext cx="5808307" cy="4647596"/>
          </a:xfrm>
        </p:spPr>
        <p:txBody>
          <a:bodyPr vert="horz" lIns="91440" tIns="45720" rIns="91440" bIns="45720" rtlCol="0" anchor="t">
            <a:noAutofit/>
          </a:bodyPr>
          <a:lstStyle/>
          <a:p>
            <a:pPr algn="just"/>
            <a:r>
              <a:rPr lang="en-US" sz="1400">
                <a:latin typeface="Gill Sans Nova"/>
                <a:ea typeface="+mn-lt"/>
                <a:cs typeface="+mn-lt"/>
              </a:rPr>
              <a:t>Sephora is a well-known multinational beauty retailer that offers a wide range of cosmetic, skincare, haircare, and fragrance products. </a:t>
            </a:r>
            <a:endParaRPr lang="en-US" sz="1400">
              <a:latin typeface="Gill Sans Nova"/>
              <a:cs typeface="Calibri"/>
            </a:endParaRPr>
          </a:p>
          <a:p>
            <a:pPr algn="just">
              <a:buClr>
                <a:srgbClr val="797B45"/>
              </a:buClr>
            </a:pPr>
            <a:r>
              <a:rPr lang="en-US" sz="1400">
                <a:latin typeface="Gill Sans Nova"/>
                <a:ea typeface="+mn-lt"/>
                <a:cs typeface="+mn-lt"/>
              </a:rPr>
              <a:t>Sephora carries an extensive selection of products from various renowned brands, as well as its own private label products. </a:t>
            </a:r>
            <a:endParaRPr lang="en-US" sz="1400">
              <a:latin typeface="Gill Sans Nova"/>
            </a:endParaRPr>
          </a:p>
          <a:p>
            <a:pPr algn="just">
              <a:buClr>
                <a:srgbClr val="797B45"/>
              </a:buClr>
            </a:pPr>
            <a:r>
              <a:rPr lang="en-US" sz="1400">
                <a:latin typeface="Gill Sans Nova"/>
                <a:ea typeface="+mn-lt"/>
                <a:cs typeface="+mn-lt"/>
              </a:rPr>
              <a:t>They provide a wide range of products suitable for diverse skin tones, hair textures, and personal preferences. Sephora also emphasizes clean beauty, offering products that are formulated without certain ingredients, cruelty-free, or vegan.</a:t>
            </a:r>
            <a:endParaRPr lang="en-US" sz="1400">
              <a:latin typeface="Gill Sans Nova"/>
            </a:endParaRPr>
          </a:p>
          <a:p>
            <a:pPr algn="just">
              <a:buClr>
                <a:srgbClr val="797B45"/>
              </a:buClr>
            </a:pPr>
            <a:r>
              <a:rPr lang="en-US" sz="1400">
                <a:latin typeface="Gill Sans Nova"/>
                <a:ea typeface="+mn-lt"/>
                <a:cs typeface="+mn-lt"/>
              </a:rPr>
              <a:t>Sephora has both physical retail stores and an online platform, making it convenient for customers to explore and purchase products. Sephora also offers beauty services such as makeovers, consultations, and classes to enhance the overall shopping experience</a:t>
            </a:r>
            <a:endParaRPr lang="en-US" sz="1400">
              <a:latin typeface="Gill Sans Nova"/>
            </a:endParaRPr>
          </a:p>
          <a:p>
            <a:pPr algn="just">
              <a:buClr>
                <a:srgbClr val="797B45"/>
              </a:buClr>
            </a:pPr>
            <a:r>
              <a:rPr lang="en-US" sz="1400">
                <a:latin typeface="Gill Sans Nova"/>
                <a:ea typeface="+mn-lt"/>
                <a:cs typeface="+mn-lt"/>
              </a:rPr>
              <a:t>The store features a diverse range of cosmetics, including foundations, concealers, blushes, eye shadows, lipsticks, and more. Skincare products available at Sephora cater to different skin types and concerns, such as cleansers, moisturizers, serums, masks, and sunscreens.</a:t>
            </a:r>
            <a:endParaRPr lang="en-US" sz="1400">
              <a:latin typeface="Gill Sans Nova"/>
            </a:endParaRPr>
          </a:p>
          <a:p>
            <a:pPr algn="just">
              <a:buClr>
                <a:srgbClr val="797B45"/>
              </a:buClr>
            </a:pPr>
            <a:r>
              <a:rPr lang="en-US" sz="1400">
                <a:latin typeface="Gill Sans Nova"/>
                <a:ea typeface="+mn-lt"/>
                <a:cs typeface="+mn-lt"/>
              </a:rPr>
              <a:t>Sephora offers Haircare products for various hair types and Fragrances for both men and women are also part of their product offerings, featuring perfumes, colognes, and body sprays.</a:t>
            </a:r>
            <a:endParaRPr lang="en-US" sz="1400">
              <a:latin typeface="Gill Sans Nova"/>
            </a:endParaRPr>
          </a:p>
          <a:p>
            <a:pPr algn="just">
              <a:buClr>
                <a:srgbClr val="797B45"/>
              </a:buClr>
            </a:pPr>
            <a:endParaRPr lang="en-US" sz="1400">
              <a:latin typeface="Gill Sans Nova"/>
              <a:cs typeface="Calibri"/>
            </a:endParaRPr>
          </a:p>
        </p:txBody>
      </p:sp>
      <p:grpSp>
        <p:nvGrpSpPr>
          <p:cNvPr id="28" name="decorative circles">
            <a:extLst>
              <a:ext uri="{FF2B5EF4-FFF2-40B4-BE49-F238E27FC236}">
                <a16:creationId xmlns:a16="http://schemas.microsoft.com/office/drawing/2014/main" xmlns="" id="{A5A42520-81F5-4CA6-A7DA-9CD71733ABEC}"/>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6008627" y="289695"/>
            <a:ext cx="5228154" cy="5966848"/>
            <a:chOff x="6008627" y="289695"/>
            <a:chExt cx="5228154" cy="5966848"/>
          </a:xfrm>
        </p:grpSpPr>
        <p:sp>
          <p:nvSpPr>
            <p:cNvPr id="14" name="Oval 13">
              <a:extLst>
                <a:ext uri="{FF2B5EF4-FFF2-40B4-BE49-F238E27FC236}">
                  <a16:creationId xmlns:a16="http://schemas.microsoft.com/office/drawing/2014/main" xmlns="" id="{BDB3C8F9-1E7D-4D3B-A4BF-F97576E5CA5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543605" y="289695"/>
              <a:ext cx="226735" cy="226735"/>
            </a:xfrm>
            <a:prstGeom prst="ellipse">
              <a:avLst/>
            </a:prstGeom>
            <a:solidFill>
              <a:srgbClr val="9744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xmlns="" id="{EB80C13D-6AE8-4D68-9A8B-49B796A6738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1003560" y="387281"/>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xmlns="" id="{B340680A-5931-4B24-ADEB-7656B70FBB4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6008627" y="5790102"/>
              <a:ext cx="466441" cy="466441"/>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xmlns="" id="{7EAF5EEB-C2D5-4D5F-8BF0-0E7961A22EC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770340" y="674287"/>
              <a:ext cx="466441" cy="466441"/>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xmlns="" id="{5C482DF8-0B0D-4F32-8416-49696005085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6008627" y="5407667"/>
              <a:ext cx="113367" cy="11336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Picture 5" descr="A picture containing indoor&#10;&#10;Description automatically generated">
            <a:extLst>
              <a:ext uri="{FF2B5EF4-FFF2-40B4-BE49-F238E27FC236}">
                <a16:creationId xmlns:a16="http://schemas.microsoft.com/office/drawing/2014/main" xmlns="" id="{EE467C52-FF94-92E2-56CD-8965E1A5D361}"/>
              </a:ext>
            </a:extLst>
          </p:cNvPr>
          <p:cNvPicPr>
            <a:picLocks noChangeAspect="1"/>
          </p:cNvPicPr>
          <p:nvPr/>
        </p:nvPicPr>
        <p:blipFill rotWithShape="1">
          <a:blip r:embed="rId2"/>
          <a:srcRect l="33692" r="9321" b="-1"/>
          <a:stretch/>
        </p:blipFill>
        <p:spPr>
          <a:xfrm>
            <a:off x="6475068" y="1214970"/>
            <a:ext cx="5716932" cy="5643030"/>
          </a:xfrm>
          <a:custGeom>
            <a:avLst/>
            <a:gdLst/>
            <a:ahLst/>
            <a:cxnLst/>
            <a:rect l="l" t="t" r="r" b="b"/>
            <a:pathLst>
              <a:path w="5716932" h="5643030">
                <a:moveTo>
                  <a:pt x="3371933" y="0"/>
                </a:moveTo>
                <a:cubicBezTo>
                  <a:pt x="4186675" y="0"/>
                  <a:pt x="4933927" y="288960"/>
                  <a:pt x="5516795" y="769986"/>
                </a:cubicBezTo>
                <a:lnTo>
                  <a:pt x="5716932" y="951882"/>
                </a:lnTo>
                <a:lnTo>
                  <a:pt x="5716932" y="5643030"/>
                </a:lnTo>
                <a:lnTo>
                  <a:pt x="884716" y="5643030"/>
                </a:lnTo>
                <a:lnTo>
                  <a:pt x="769986" y="5516796"/>
                </a:lnTo>
                <a:cubicBezTo>
                  <a:pt x="288960" y="4933927"/>
                  <a:pt x="0" y="4186675"/>
                  <a:pt x="0" y="3371933"/>
                </a:cubicBezTo>
                <a:cubicBezTo>
                  <a:pt x="0" y="1509666"/>
                  <a:pt x="1509666" y="0"/>
                  <a:pt x="3371933" y="0"/>
                </a:cubicBezTo>
                <a:close/>
              </a:path>
            </a:pathLst>
          </a:custGeom>
        </p:spPr>
      </p:pic>
    </p:spTree>
    <p:extLst>
      <p:ext uri="{BB962C8B-B14F-4D97-AF65-F5344CB8AC3E}">
        <p14:creationId xmlns:p14="http://schemas.microsoft.com/office/powerpoint/2010/main" val="12740405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B8EF41C-3BB7-FAB7-B437-CE15945B6322}"/>
              </a:ext>
            </a:extLst>
          </p:cNvPr>
          <p:cNvSpPr>
            <a:spLocks noGrp="1"/>
          </p:cNvSpPr>
          <p:nvPr>
            <p:ph type="title"/>
          </p:nvPr>
        </p:nvSpPr>
        <p:spPr>
          <a:xfrm>
            <a:off x="466001" y="-332481"/>
            <a:ext cx="10659110" cy="1325563"/>
          </a:xfrm>
        </p:spPr>
        <p:txBody>
          <a:bodyPr>
            <a:normAutofit/>
          </a:bodyPr>
          <a:lstStyle/>
          <a:p>
            <a:r>
              <a:rPr lang="en-US" sz="3600" dirty="0">
                <a:latin typeface="Gill Sans Nova"/>
                <a:ea typeface="+mj-lt"/>
                <a:cs typeface="Calibri"/>
              </a:rPr>
              <a:t>Analysis-5</a:t>
            </a:r>
            <a:endParaRPr lang="en-US" sz="3600" dirty="0"/>
          </a:p>
        </p:txBody>
      </p:sp>
      <p:pic>
        <p:nvPicPr>
          <p:cNvPr id="5" name="Picture 5" descr="A picture containing text, screenshot, circle, graphics&#10;&#10;Description automatically generated">
            <a:extLst>
              <a:ext uri="{FF2B5EF4-FFF2-40B4-BE49-F238E27FC236}">
                <a16:creationId xmlns:a16="http://schemas.microsoft.com/office/drawing/2014/main" xmlns="" id="{7321ADF8-43FD-E583-6D22-C1B110223796}"/>
              </a:ext>
            </a:extLst>
          </p:cNvPr>
          <p:cNvPicPr>
            <a:picLocks noGrp="1" noChangeAspect="1"/>
          </p:cNvPicPr>
          <p:nvPr>
            <p:ph idx="1"/>
          </p:nvPr>
        </p:nvPicPr>
        <p:blipFill>
          <a:blip r:embed="rId2"/>
          <a:stretch>
            <a:fillRect/>
          </a:stretch>
        </p:blipFill>
        <p:spPr>
          <a:xfrm>
            <a:off x="-76" y="1612852"/>
            <a:ext cx="12192277" cy="4530039"/>
          </a:xfrm>
        </p:spPr>
      </p:pic>
    </p:spTree>
    <p:extLst>
      <p:ext uri="{BB962C8B-B14F-4D97-AF65-F5344CB8AC3E}">
        <p14:creationId xmlns:p14="http://schemas.microsoft.com/office/powerpoint/2010/main" val="21549954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B8EF41C-3BB7-FAB7-B437-CE15945B6322}"/>
              </a:ext>
            </a:extLst>
          </p:cNvPr>
          <p:cNvSpPr>
            <a:spLocks noGrp="1"/>
          </p:cNvSpPr>
          <p:nvPr>
            <p:ph type="title"/>
          </p:nvPr>
        </p:nvSpPr>
        <p:spPr>
          <a:xfrm>
            <a:off x="466001" y="-332481"/>
            <a:ext cx="10659110" cy="1325563"/>
          </a:xfrm>
        </p:spPr>
        <p:txBody>
          <a:bodyPr>
            <a:normAutofit/>
          </a:bodyPr>
          <a:lstStyle/>
          <a:p>
            <a:r>
              <a:rPr lang="en-US" sz="3600" dirty="0">
                <a:latin typeface="Gill Sans Nova"/>
                <a:ea typeface="+mj-lt"/>
                <a:cs typeface="Calibri"/>
              </a:rPr>
              <a:t>Analysis-6</a:t>
            </a:r>
            <a:endParaRPr lang="en-US" sz="3600" dirty="0"/>
          </a:p>
        </p:txBody>
      </p:sp>
      <p:pic>
        <p:nvPicPr>
          <p:cNvPr id="5" name="Picture 5" descr="A picture containing text, screenshot, line, parallel&#10;&#10;Description automatically generated">
            <a:extLst>
              <a:ext uri="{FF2B5EF4-FFF2-40B4-BE49-F238E27FC236}">
                <a16:creationId xmlns:a16="http://schemas.microsoft.com/office/drawing/2014/main" xmlns="" id="{7321ADF8-43FD-E583-6D22-C1B110223796}"/>
              </a:ext>
            </a:extLst>
          </p:cNvPr>
          <p:cNvPicPr>
            <a:picLocks noGrp="1" noChangeAspect="1"/>
          </p:cNvPicPr>
          <p:nvPr>
            <p:ph idx="1"/>
          </p:nvPr>
        </p:nvPicPr>
        <p:blipFill>
          <a:blip r:embed="rId2"/>
          <a:stretch>
            <a:fillRect/>
          </a:stretch>
        </p:blipFill>
        <p:spPr>
          <a:xfrm>
            <a:off x="-907" y="1001106"/>
            <a:ext cx="12193937" cy="5860855"/>
          </a:xfrm>
        </p:spPr>
      </p:pic>
    </p:spTree>
    <p:extLst>
      <p:ext uri="{BB962C8B-B14F-4D97-AF65-F5344CB8AC3E}">
        <p14:creationId xmlns:p14="http://schemas.microsoft.com/office/powerpoint/2010/main" val="3737587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B8EF41C-3BB7-FAB7-B437-CE15945B6322}"/>
              </a:ext>
            </a:extLst>
          </p:cNvPr>
          <p:cNvSpPr>
            <a:spLocks noGrp="1"/>
          </p:cNvSpPr>
          <p:nvPr>
            <p:ph type="title"/>
          </p:nvPr>
        </p:nvSpPr>
        <p:spPr>
          <a:xfrm>
            <a:off x="466001" y="-332481"/>
            <a:ext cx="10659110" cy="1325563"/>
          </a:xfrm>
        </p:spPr>
        <p:txBody>
          <a:bodyPr>
            <a:normAutofit/>
          </a:bodyPr>
          <a:lstStyle/>
          <a:p>
            <a:r>
              <a:rPr lang="en-US" sz="3600" dirty="0">
                <a:latin typeface="Gill Sans Nova"/>
                <a:ea typeface="+mj-lt"/>
                <a:cs typeface="Calibri"/>
              </a:rPr>
              <a:t>Analysis-7</a:t>
            </a:r>
            <a:endParaRPr lang="en-US" sz="3600" dirty="0"/>
          </a:p>
        </p:txBody>
      </p:sp>
      <p:pic>
        <p:nvPicPr>
          <p:cNvPr id="5" name="Picture 5" descr="A picture containing circle, screenshot, colorfulness, graphics&#10;&#10;Description automatically generated">
            <a:extLst>
              <a:ext uri="{FF2B5EF4-FFF2-40B4-BE49-F238E27FC236}">
                <a16:creationId xmlns:a16="http://schemas.microsoft.com/office/drawing/2014/main" xmlns="" id="{7321ADF8-43FD-E583-6D22-C1B110223796}"/>
              </a:ext>
            </a:extLst>
          </p:cNvPr>
          <p:cNvPicPr>
            <a:picLocks noGrp="1" noChangeAspect="1"/>
          </p:cNvPicPr>
          <p:nvPr>
            <p:ph idx="1"/>
          </p:nvPr>
        </p:nvPicPr>
        <p:blipFill>
          <a:blip r:embed="rId2"/>
          <a:stretch>
            <a:fillRect/>
          </a:stretch>
        </p:blipFill>
        <p:spPr>
          <a:xfrm>
            <a:off x="-4644" y="1001106"/>
            <a:ext cx="12201413" cy="5860855"/>
          </a:xfrm>
        </p:spPr>
      </p:pic>
    </p:spTree>
    <p:extLst>
      <p:ext uri="{BB962C8B-B14F-4D97-AF65-F5344CB8AC3E}">
        <p14:creationId xmlns:p14="http://schemas.microsoft.com/office/powerpoint/2010/main" val="23006355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B8EF41C-3BB7-FAB7-B437-CE15945B6322}"/>
              </a:ext>
            </a:extLst>
          </p:cNvPr>
          <p:cNvSpPr>
            <a:spLocks noGrp="1"/>
          </p:cNvSpPr>
          <p:nvPr>
            <p:ph type="title"/>
          </p:nvPr>
        </p:nvSpPr>
        <p:spPr>
          <a:xfrm>
            <a:off x="466001" y="-332481"/>
            <a:ext cx="10659110" cy="1325563"/>
          </a:xfrm>
        </p:spPr>
        <p:txBody>
          <a:bodyPr>
            <a:normAutofit/>
          </a:bodyPr>
          <a:lstStyle/>
          <a:p>
            <a:r>
              <a:rPr lang="en-US" sz="3600" dirty="0">
                <a:latin typeface="Gill Sans Nova"/>
                <a:ea typeface="+mj-lt"/>
                <a:cs typeface="Calibri"/>
              </a:rPr>
              <a:t>Analysis-8</a:t>
            </a:r>
            <a:endParaRPr lang="en-US" sz="3600" dirty="0"/>
          </a:p>
        </p:txBody>
      </p:sp>
      <p:pic>
        <p:nvPicPr>
          <p:cNvPr id="5" name="Picture 5">
            <a:extLst>
              <a:ext uri="{FF2B5EF4-FFF2-40B4-BE49-F238E27FC236}">
                <a16:creationId xmlns:a16="http://schemas.microsoft.com/office/drawing/2014/main" xmlns="" id="{7321ADF8-43FD-E583-6D22-C1B110223796}"/>
              </a:ext>
            </a:extLst>
          </p:cNvPr>
          <p:cNvPicPr>
            <a:picLocks noGrp="1" noChangeAspect="1"/>
          </p:cNvPicPr>
          <p:nvPr>
            <p:ph idx="1"/>
          </p:nvPr>
        </p:nvPicPr>
        <p:blipFill>
          <a:blip r:embed="rId2"/>
          <a:stretch>
            <a:fillRect/>
          </a:stretch>
        </p:blipFill>
        <p:spPr>
          <a:xfrm>
            <a:off x="-906" y="904515"/>
            <a:ext cx="12193936" cy="5957446"/>
          </a:xfrm>
        </p:spPr>
      </p:pic>
    </p:spTree>
    <p:extLst>
      <p:ext uri="{BB962C8B-B14F-4D97-AF65-F5344CB8AC3E}">
        <p14:creationId xmlns:p14="http://schemas.microsoft.com/office/powerpoint/2010/main" val="35843770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B8EF41C-3BB7-FAB7-B437-CE15945B6322}"/>
              </a:ext>
            </a:extLst>
          </p:cNvPr>
          <p:cNvSpPr>
            <a:spLocks noGrp="1"/>
          </p:cNvSpPr>
          <p:nvPr>
            <p:ph type="title"/>
          </p:nvPr>
        </p:nvSpPr>
        <p:spPr>
          <a:xfrm>
            <a:off x="435521" y="2799"/>
            <a:ext cx="10659110" cy="1325563"/>
          </a:xfrm>
        </p:spPr>
        <p:txBody>
          <a:bodyPr>
            <a:normAutofit/>
          </a:bodyPr>
          <a:lstStyle/>
          <a:p>
            <a:r>
              <a:rPr lang="en-US" sz="3600" dirty="0">
                <a:ea typeface="+mj-lt"/>
                <a:cs typeface="Calibri"/>
              </a:rPr>
              <a:t>Data Modeling</a:t>
            </a:r>
          </a:p>
        </p:txBody>
      </p:sp>
      <p:pic>
        <p:nvPicPr>
          <p:cNvPr id="3" name="Picture 4" descr="A diagram of data modeling&#10;&#10;Description automatically generated">
            <a:extLst>
              <a:ext uri="{FF2B5EF4-FFF2-40B4-BE49-F238E27FC236}">
                <a16:creationId xmlns:a16="http://schemas.microsoft.com/office/drawing/2014/main" xmlns="" id="{93F714E9-8721-A6E1-232E-7DB6D2CA8F0C}"/>
              </a:ext>
            </a:extLst>
          </p:cNvPr>
          <p:cNvPicPr>
            <a:picLocks noGrp="1" noChangeAspect="1"/>
          </p:cNvPicPr>
          <p:nvPr>
            <p:ph idx="1"/>
          </p:nvPr>
        </p:nvPicPr>
        <p:blipFill>
          <a:blip r:embed="rId2"/>
          <a:stretch>
            <a:fillRect/>
          </a:stretch>
        </p:blipFill>
        <p:spPr>
          <a:xfrm>
            <a:off x="1517968" y="1564799"/>
            <a:ext cx="8486775" cy="2495550"/>
          </a:xfrm>
        </p:spPr>
      </p:pic>
      <p:sp>
        <p:nvSpPr>
          <p:cNvPr id="5" name="TextBox 4">
            <a:extLst>
              <a:ext uri="{FF2B5EF4-FFF2-40B4-BE49-F238E27FC236}">
                <a16:creationId xmlns:a16="http://schemas.microsoft.com/office/drawing/2014/main" xmlns="" id="{ECF6D4B6-F500-1D1A-7280-7F4E0947A333}"/>
              </a:ext>
            </a:extLst>
          </p:cNvPr>
          <p:cNvSpPr txBox="1"/>
          <p:nvPr/>
        </p:nvSpPr>
        <p:spPr>
          <a:xfrm>
            <a:off x="963232" y="4749084"/>
            <a:ext cx="9772917"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latin typeface="Gill Sans Nova"/>
                <a:cs typeface="Calibri"/>
              </a:rPr>
              <a:t>We build  Model to Predict a  Price of Product</a:t>
            </a:r>
            <a:endParaRPr lang="en-US" dirty="0"/>
          </a:p>
          <a:p>
            <a:pPr marL="285750" indent="-285750">
              <a:buFont typeface="Arial"/>
              <a:buChar char="•"/>
            </a:pPr>
            <a:r>
              <a:rPr lang="en-US" dirty="0">
                <a:latin typeface="Gill Sans Nova"/>
                <a:cs typeface="Calibri"/>
              </a:rPr>
              <a:t>We Further perform Feature Scaling using Standard Scalar Method </a:t>
            </a:r>
          </a:p>
          <a:p>
            <a:pPr marL="285750" indent="-285750">
              <a:buFont typeface="Arial"/>
              <a:buChar char="•"/>
            </a:pPr>
            <a:r>
              <a:rPr lang="en-US" dirty="0">
                <a:latin typeface="Gill Sans Nova"/>
                <a:cs typeface="Calibri"/>
              </a:rPr>
              <a:t>We done Encoding using One Hot Encoding</a:t>
            </a:r>
          </a:p>
          <a:p>
            <a:pPr marL="285750" indent="-285750">
              <a:buFont typeface="Arial"/>
              <a:buChar char="•"/>
            </a:pPr>
            <a:r>
              <a:rPr lang="en-US" dirty="0">
                <a:latin typeface="Gill Sans Nova"/>
                <a:cs typeface="Calibri"/>
              </a:rPr>
              <a:t>We build a Model using Linear </a:t>
            </a:r>
            <a:r>
              <a:rPr lang="en-US" dirty="0" smtClean="0">
                <a:latin typeface="Gill Sans Nova"/>
                <a:cs typeface="Calibri"/>
              </a:rPr>
              <a:t>Regression, </a:t>
            </a:r>
            <a:r>
              <a:rPr lang="en-US" dirty="0">
                <a:latin typeface="Gill Sans Nova"/>
                <a:cs typeface="Calibri"/>
              </a:rPr>
              <a:t>Decision Tree Regression, XGBOOST Regression</a:t>
            </a:r>
          </a:p>
          <a:p>
            <a:pPr marL="285750" indent="-285750">
              <a:buFont typeface="Arial"/>
              <a:buChar char="•"/>
            </a:pPr>
            <a:r>
              <a:rPr lang="en-US" dirty="0">
                <a:latin typeface="Gill Sans Nova"/>
                <a:cs typeface="Calibri"/>
              </a:rPr>
              <a:t>Once Model is built, we performed data interpretation from model to check its accuracy of model</a:t>
            </a:r>
          </a:p>
        </p:txBody>
      </p:sp>
    </p:spTree>
    <p:extLst>
      <p:ext uri="{BB962C8B-B14F-4D97-AF65-F5344CB8AC3E}">
        <p14:creationId xmlns:p14="http://schemas.microsoft.com/office/powerpoint/2010/main" val="41121065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B8EF41C-3BB7-FAB7-B437-CE15945B6322}"/>
              </a:ext>
            </a:extLst>
          </p:cNvPr>
          <p:cNvSpPr>
            <a:spLocks noGrp="1"/>
          </p:cNvSpPr>
          <p:nvPr>
            <p:ph type="title"/>
          </p:nvPr>
        </p:nvSpPr>
        <p:spPr>
          <a:xfrm>
            <a:off x="435521" y="2799"/>
            <a:ext cx="10659110" cy="1325563"/>
          </a:xfrm>
        </p:spPr>
        <p:txBody>
          <a:bodyPr>
            <a:normAutofit/>
          </a:bodyPr>
          <a:lstStyle/>
          <a:p>
            <a:r>
              <a:rPr lang="en-US" sz="3600" dirty="0">
                <a:ea typeface="+mj-lt"/>
                <a:cs typeface="Calibri"/>
              </a:rPr>
              <a:t>Linear Regression Modeling</a:t>
            </a:r>
          </a:p>
        </p:txBody>
      </p:sp>
      <p:pic>
        <p:nvPicPr>
          <p:cNvPr id="8" name="Picture 8">
            <a:extLst>
              <a:ext uri="{FF2B5EF4-FFF2-40B4-BE49-F238E27FC236}">
                <a16:creationId xmlns:a16="http://schemas.microsoft.com/office/drawing/2014/main" xmlns="" id="{434C9CAA-EA72-88B1-1BCB-E50450069BDF}"/>
              </a:ext>
            </a:extLst>
          </p:cNvPr>
          <p:cNvPicPr>
            <a:picLocks noGrp="1" noChangeAspect="1"/>
          </p:cNvPicPr>
          <p:nvPr>
            <p:ph idx="1"/>
          </p:nvPr>
        </p:nvPicPr>
        <p:blipFill>
          <a:blip r:embed="rId2"/>
          <a:stretch>
            <a:fillRect/>
          </a:stretch>
        </p:blipFill>
        <p:spPr>
          <a:xfrm>
            <a:off x="683635" y="1388596"/>
            <a:ext cx="10655820" cy="5247808"/>
          </a:xfrm>
        </p:spPr>
      </p:pic>
    </p:spTree>
    <p:extLst>
      <p:ext uri="{BB962C8B-B14F-4D97-AF65-F5344CB8AC3E}">
        <p14:creationId xmlns:p14="http://schemas.microsoft.com/office/powerpoint/2010/main" val="13012709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B8EF41C-3BB7-FAB7-B437-CE15945B6322}"/>
              </a:ext>
            </a:extLst>
          </p:cNvPr>
          <p:cNvSpPr>
            <a:spLocks noGrp="1"/>
          </p:cNvSpPr>
          <p:nvPr>
            <p:ph type="title"/>
          </p:nvPr>
        </p:nvSpPr>
        <p:spPr>
          <a:xfrm>
            <a:off x="435521" y="2799"/>
            <a:ext cx="10659110" cy="1325563"/>
          </a:xfrm>
        </p:spPr>
        <p:txBody>
          <a:bodyPr>
            <a:normAutofit/>
          </a:bodyPr>
          <a:lstStyle/>
          <a:p>
            <a:r>
              <a:rPr lang="en-US" sz="3600" dirty="0">
                <a:ea typeface="+mj-lt"/>
                <a:cs typeface="Calibri"/>
              </a:rPr>
              <a:t>Decision Tree Regression Modeling</a:t>
            </a:r>
          </a:p>
        </p:txBody>
      </p:sp>
      <p:pic>
        <p:nvPicPr>
          <p:cNvPr id="8" name="Picture 8">
            <a:extLst>
              <a:ext uri="{FF2B5EF4-FFF2-40B4-BE49-F238E27FC236}">
                <a16:creationId xmlns:a16="http://schemas.microsoft.com/office/drawing/2014/main" xmlns="" id="{434C9CAA-EA72-88B1-1BCB-E50450069BDF}"/>
              </a:ext>
            </a:extLst>
          </p:cNvPr>
          <p:cNvPicPr>
            <a:picLocks noGrp="1" noChangeAspect="1"/>
          </p:cNvPicPr>
          <p:nvPr>
            <p:ph idx="1"/>
          </p:nvPr>
        </p:nvPicPr>
        <p:blipFill>
          <a:blip r:embed="rId2"/>
          <a:stretch>
            <a:fillRect/>
          </a:stretch>
        </p:blipFill>
        <p:spPr>
          <a:xfrm>
            <a:off x="670095" y="1388596"/>
            <a:ext cx="10850987" cy="5247808"/>
          </a:xfrm>
        </p:spPr>
      </p:pic>
    </p:spTree>
    <p:extLst>
      <p:ext uri="{BB962C8B-B14F-4D97-AF65-F5344CB8AC3E}">
        <p14:creationId xmlns:p14="http://schemas.microsoft.com/office/powerpoint/2010/main" val="197404085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B8EF41C-3BB7-FAB7-B437-CE15945B6322}"/>
              </a:ext>
            </a:extLst>
          </p:cNvPr>
          <p:cNvSpPr>
            <a:spLocks noGrp="1"/>
          </p:cNvSpPr>
          <p:nvPr>
            <p:ph type="title"/>
          </p:nvPr>
        </p:nvSpPr>
        <p:spPr>
          <a:xfrm>
            <a:off x="435521" y="2799"/>
            <a:ext cx="10659110" cy="1325563"/>
          </a:xfrm>
        </p:spPr>
        <p:txBody>
          <a:bodyPr>
            <a:normAutofit/>
          </a:bodyPr>
          <a:lstStyle/>
          <a:p>
            <a:r>
              <a:rPr lang="en-US" sz="3600" dirty="0">
                <a:ea typeface="+mj-lt"/>
                <a:cs typeface="Calibri"/>
              </a:rPr>
              <a:t>XGBOOST Regression Modeling</a:t>
            </a:r>
          </a:p>
        </p:txBody>
      </p:sp>
      <p:pic>
        <p:nvPicPr>
          <p:cNvPr id="8" name="Picture 8">
            <a:extLst>
              <a:ext uri="{FF2B5EF4-FFF2-40B4-BE49-F238E27FC236}">
                <a16:creationId xmlns:a16="http://schemas.microsoft.com/office/drawing/2014/main" xmlns="" id="{434C9CAA-EA72-88B1-1BCB-E50450069BDF}"/>
              </a:ext>
            </a:extLst>
          </p:cNvPr>
          <p:cNvPicPr>
            <a:picLocks noGrp="1" noChangeAspect="1"/>
          </p:cNvPicPr>
          <p:nvPr>
            <p:ph idx="1"/>
          </p:nvPr>
        </p:nvPicPr>
        <p:blipFill>
          <a:blip r:embed="rId2"/>
          <a:stretch>
            <a:fillRect/>
          </a:stretch>
        </p:blipFill>
        <p:spPr>
          <a:xfrm>
            <a:off x="484168" y="1388596"/>
            <a:ext cx="11189223" cy="5471925"/>
          </a:xfrm>
        </p:spPr>
      </p:pic>
    </p:spTree>
    <p:extLst>
      <p:ext uri="{BB962C8B-B14F-4D97-AF65-F5344CB8AC3E}">
        <p14:creationId xmlns:p14="http://schemas.microsoft.com/office/powerpoint/2010/main" val="22324016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xmlns="" id="{57908DE9-5647-483E-B731-49D34A839B3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xmlns="" id="{926962B4-5DCE-4745-A877-F7237DA68D7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chemeClr val="bg2">
              <a:lumMod val="9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sp>
        <p:nvSpPr>
          <p:cNvPr id="16" name="Freeform: Shape 15">
            <a:extLst>
              <a:ext uri="{FF2B5EF4-FFF2-40B4-BE49-F238E27FC236}">
                <a16:creationId xmlns:a16="http://schemas.microsoft.com/office/drawing/2014/main" xmlns="" id="{FFC31C6D-653C-4C57-B226-ED6CE571F61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3802590" y="0"/>
            <a:ext cx="8389411" cy="6858000"/>
          </a:xfrm>
          <a:custGeom>
            <a:avLst/>
            <a:gdLst>
              <a:gd name="connsiteX0" fmla="*/ 1405847 w 8389411"/>
              <a:gd name="connsiteY0" fmla="*/ 0 h 6858000"/>
              <a:gd name="connsiteX1" fmla="*/ 8389411 w 8389411"/>
              <a:gd name="connsiteY1" fmla="*/ 0 h 6858000"/>
              <a:gd name="connsiteX2" fmla="*/ 8389411 w 8389411"/>
              <a:gd name="connsiteY2" fmla="*/ 6858000 h 6858000"/>
              <a:gd name="connsiteX3" fmla="*/ 1403382 w 8389411"/>
              <a:gd name="connsiteY3" fmla="*/ 6858000 h 6858000"/>
              <a:gd name="connsiteX4" fmla="*/ 1126450 w 8389411"/>
              <a:gd name="connsiteY4" fmla="*/ 6554701 h 6858000"/>
              <a:gd name="connsiteX5" fmla="*/ 0 w 8389411"/>
              <a:gd name="connsiteY5" fmla="*/ 3431347 h 6858000"/>
              <a:gd name="connsiteX6" fmla="*/ 1281495 w 8389411"/>
              <a:gd name="connsiteY6" fmla="*/ 12982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389411" h="6858000">
                <a:moveTo>
                  <a:pt x="1405847" y="0"/>
                </a:moveTo>
                <a:lnTo>
                  <a:pt x="8389411" y="0"/>
                </a:lnTo>
                <a:lnTo>
                  <a:pt x="8389411" y="6858000"/>
                </a:lnTo>
                <a:lnTo>
                  <a:pt x="1403382" y="6858000"/>
                </a:lnTo>
                <a:lnTo>
                  <a:pt x="1126450" y="6554701"/>
                </a:lnTo>
                <a:cubicBezTo>
                  <a:pt x="422736" y="5705928"/>
                  <a:pt x="0" y="4617776"/>
                  <a:pt x="0" y="3431347"/>
                </a:cubicBezTo>
                <a:cubicBezTo>
                  <a:pt x="0" y="2160173"/>
                  <a:pt x="485281" y="1001818"/>
                  <a:pt x="1281495" y="12982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grpSp>
        <p:nvGrpSpPr>
          <p:cNvPr id="18" name="decorative circles">
            <a:extLst>
              <a:ext uri="{FF2B5EF4-FFF2-40B4-BE49-F238E27FC236}">
                <a16:creationId xmlns:a16="http://schemas.microsoft.com/office/drawing/2014/main" xmlns="" id="{C310B041-3468-403A-926B-E3C1CF4433A2}"/>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244914" y="299808"/>
            <a:ext cx="11521822" cy="6038357"/>
            <a:chOff x="244914" y="299808"/>
            <a:chExt cx="11521822" cy="6038357"/>
          </a:xfrm>
        </p:grpSpPr>
        <p:sp>
          <p:nvSpPr>
            <p:cNvPr id="19" name="Oval 18">
              <a:extLst>
                <a:ext uri="{FF2B5EF4-FFF2-40B4-BE49-F238E27FC236}">
                  <a16:creationId xmlns:a16="http://schemas.microsoft.com/office/drawing/2014/main" xmlns="" id="{F65CBEB7-29CF-4F21-ABB7-012581304C1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1300295" y="515708"/>
              <a:ext cx="466441" cy="466441"/>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xmlns="" id="{9C900504-84D3-4813-B737-775C16F8F99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1241343" y="299808"/>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xmlns="" id="{73902316-BF90-4159-9FD2-6CFCCF7BE2F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7760448" y="3803994"/>
              <a:ext cx="94160" cy="94160"/>
            </a:xfrm>
            <a:prstGeom prst="ellipse">
              <a:avLst/>
            </a:prstGeom>
            <a:solidFill>
              <a:srgbClr val="E3BEB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xmlns="" id="{7F04BF80-E9DB-4641-8EA2-51698324F10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725899" y="5741646"/>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xmlns="" id="{234395B9-3F83-49A4-9275-0A315D88F5DD}"/>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410333" y="6032385"/>
              <a:ext cx="305780" cy="305780"/>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a:extLst>
                <a:ext uri="{FF2B5EF4-FFF2-40B4-BE49-F238E27FC236}">
                  <a16:creationId xmlns:a16="http://schemas.microsoft.com/office/drawing/2014/main" xmlns="" id="{0E7ABD02-CD92-4D6C-B4BA-984D6688F51D}"/>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244914" y="5821038"/>
              <a:ext cx="113367" cy="11336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xmlns="" id="{AB8EF41C-3BB7-FAB7-B437-CE15945B6322}"/>
              </a:ext>
            </a:extLst>
          </p:cNvPr>
          <p:cNvSpPr>
            <a:spLocks noGrp="1"/>
          </p:cNvSpPr>
          <p:nvPr>
            <p:ph type="title"/>
          </p:nvPr>
        </p:nvSpPr>
        <p:spPr>
          <a:xfrm>
            <a:off x="770878" y="952022"/>
            <a:ext cx="2862591" cy="5157049"/>
          </a:xfrm>
        </p:spPr>
        <p:txBody>
          <a:bodyPr anchor="ctr">
            <a:normAutofit/>
          </a:bodyPr>
          <a:lstStyle/>
          <a:p>
            <a:r>
              <a:rPr lang="en-US" sz="4400">
                <a:ea typeface="+mj-lt"/>
                <a:cs typeface="Calibri"/>
              </a:rPr>
              <a:t>Statistical Test</a:t>
            </a:r>
            <a:endParaRPr lang="en-US" sz="4400"/>
          </a:p>
        </p:txBody>
      </p:sp>
      <p:graphicFrame>
        <p:nvGraphicFramePr>
          <p:cNvPr id="8" name="Content Placeholder 5">
            <a:extLst>
              <a:ext uri="{FF2B5EF4-FFF2-40B4-BE49-F238E27FC236}">
                <a16:creationId xmlns:a16="http://schemas.microsoft.com/office/drawing/2014/main" xmlns="" id="{337830E4-3BB3-43AD-BAFB-0038496DE6B7}"/>
              </a:ext>
            </a:extLst>
          </p:cNvPr>
          <p:cNvGraphicFramePr>
            <a:graphicFrameLocks noGrp="1"/>
          </p:cNvGraphicFramePr>
          <p:nvPr>
            <p:ph idx="1"/>
            <p:extLst>
              <p:ext uri="{D42A27DB-BD31-4B8C-83A1-F6EECF244321}">
                <p14:modId xmlns:p14="http://schemas.microsoft.com/office/powerpoint/2010/main" val="272233851"/>
              </p:ext>
            </p:extLst>
          </p:nvPr>
        </p:nvGraphicFramePr>
        <p:xfrm>
          <a:off x="4629151" y="952022"/>
          <a:ext cx="7117918" cy="515704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4721489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B8EF41C-3BB7-FAB7-B437-CE15945B6322}"/>
              </a:ext>
            </a:extLst>
          </p:cNvPr>
          <p:cNvSpPr>
            <a:spLocks noGrp="1"/>
          </p:cNvSpPr>
          <p:nvPr>
            <p:ph type="title"/>
          </p:nvPr>
        </p:nvSpPr>
        <p:spPr>
          <a:xfrm>
            <a:off x="435521" y="2799"/>
            <a:ext cx="10659110" cy="1325563"/>
          </a:xfrm>
        </p:spPr>
        <p:txBody>
          <a:bodyPr>
            <a:normAutofit/>
          </a:bodyPr>
          <a:lstStyle/>
          <a:p>
            <a:r>
              <a:rPr lang="en-US" sz="3600" dirty="0">
                <a:ea typeface="+mj-lt"/>
                <a:cs typeface="Calibri"/>
              </a:rPr>
              <a:t>Independent t-test:</a:t>
            </a:r>
          </a:p>
        </p:txBody>
      </p:sp>
      <p:sp>
        <p:nvSpPr>
          <p:cNvPr id="6" name="Content Placeholder 5">
            <a:extLst>
              <a:ext uri="{FF2B5EF4-FFF2-40B4-BE49-F238E27FC236}">
                <a16:creationId xmlns:a16="http://schemas.microsoft.com/office/drawing/2014/main" xmlns="" id="{AF6518E0-B66A-3EA6-D6FC-EDF405B93303}"/>
              </a:ext>
            </a:extLst>
          </p:cNvPr>
          <p:cNvSpPr>
            <a:spLocks noGrp="1"/>
          </p:cNvSpPr>
          <p:nvPr>
            <p:ph idx="1"/>
          </p:nvPr>
        </p:nvSpPr>
        <p:spPr>
          <a:xfrm>
            <a:off x="777240" y="1332567"/>
            <a:ext cx="10659110" cy="5068513"/>
          </a:xfrm>
        </p:spPr>
        <p:txBody>
          <a:bodyPr vert="horz" lIns="91440" tIns="45720" rIns="91440" bIns="45720" rtlCol="0" anchor="t">
            <a:normAutofit/>
          </a:bodyPr>
          <a:lstStyle/>
          <a:p>
            <a:pPr marL="0" indent="0">
              <a:buClr>
                <a:srgbClr val="797B45"/>
              </a:buClr>
              <a:buNone/>
            </a:pPr>
            <a:endParaRPr lang="en" sz="1800" dirty="0">
              <a:solidFill>
                <a:schemeClr val="tx1"/>
              </a:solidFill>
              <a:latin typeface="Gill Sans Nova"/>
              <a:ea typeface="+mn-lt"/>
              <a:cs typeface="+mn-lt"/>
            </a:endParaRPr>
          </a:p>
          <a:p>
            <a:pPr marL="0" indent="0">
              <a:buClr>
                <a:srgbClr val="797B45"/>
              </a:buClr>
              <a:buNone/>
            </a:pPr>
            <a:r>
              <a:rPr lang="en" sz="1800" dirty="0">
                <a:solidFill>
                  <a:schemeClr val="tx1"/>
                </a:solidFill>
                <a:latin typeface="Gill Sans Nova"/>
                <a:ea typeface="+mn-lt"/>
                <a:cs typeface="+mn-lt"/>
              </a:rPr>
              <a:t>The independent t-test </a:t>
            </a:r>
            <a:r>
              <a:rPr lang="en" sz="1800" b="1" dirty="0">
                <a:solidFill>
                  <a:schemeClr val="tx1"/>
                </a:solidFill>
                <a:latin typeface="Gill Sans Nova"/>
                <a:ea typeface="+mn-lt"/>
                <a:cs typeface="+mn-lt"/>
              </a:rPr>
              <a:t>compares the means</a:t>
            </a:r>
            <a:r>
              <a:rPr lang="en" sz="1800" dirty="0">
                <a:solidFill>
                  <a:schemeClr val="tx1"/>
                </a:solidFill>
                <a:latin typeface="Gill Sans Nova"/>
                <a:ea typeface="+mn-lt"/>
                <a:cs typeface="+mn-lt"/>
              </a:rPr>
              <a:t> of two </a:t>
            </a:r>
            <a:r>
              <a:rPr lang="en" sz="1800" b="1" dirty="0">
                <a:solidFill>
                  <a:schemeClr val="tx1"/>
                </a:solidFill>
                <a:latin typeface="Gill Sans Nova"/>
                <a:ea typeface="+mn-lt"/>
                <a:cs typeface="+mn-lt"/>
              </a:rPr>
              <a:t>independent groups</a:t>
            </a:r>
            <a:r>
              <a:rPr lang="en" sz="1800" dirty="0">
                <a:solidFill>
                  <a:schemeClr val="tx1"/>
                </a:solidFill>
                <a:latin typeface="Gill Sans Nova"/>
                <a:ea typeface="+mn-lt"/>
                <a:cs typeface="+mn-lt"/>
              </a:rPr>
              <a:t> to determine if there is a significant difference between them</a:t>
            </a:r>
            <a:endParaRPr lang="en-US" sz="1800">
              <a:solidFill>
                <a:schemeClr val="tx1"/>
              </a:solidFill>
              <a:latin typeface="Gill Sans Nova"/>
              <a:ea typeface="+mn-lt"/>
              <a:cs typeface="+mn-lt"/>
            </a:endParaRPr>
          </a:p>
          <a:p>
            <a:pPr marL="0" indent="0">
              <a:buClr>
                <a:srgbClr val="797B45"/>
              </a:buClr>
              <a:buNone/>
            </a:pPr>
            <a:endParaRPr lang="en-US" sz="1800" dirty="0">
              <a:solidFill>
                <a:schemeClr val="tx1"/>
              </a:solidFill>
              <a:latin typeface="Gill Sans Nova"/>
              <a:cs typeface="Calibri"/>
            </a:endParaRPr>
          </a:p>
          <a:p>
            <a:pPr marL="0" indent="0">
              <a:buClr>
                <a:srgbClr val="797B45"/>
              </a:buClr>
              <a:buNone/>
            </a:pPr>
            <a:r>
              <a:rPr lang="en" sz="1800" dirty="0">
                <a:solidFill>
                  <a:schemeClr val="tx1"/>
                </a:solidFill>
                <a:latin typeface="Gill Sans Nova"/>
                <a:ea typeface="+mn-lt"/>
                <a:cs typeface="+mn-lt"/>
              </a:rPr>
              <a:t>Group1= The ratings of Skincare from Primary category</a:t>
            </a:r>
            <a:endParaRPr lang="en-US" sz="1800">
              <a:solidFill>
                <a:schemeClr val="tx1"/>
              </a:solidFill>
              <a:latin typeface="Gill Sans Nova"/>
              <a:ea typeface="+mn-lt"/>
              <a:cs typeface="+mn-lt"/>
            </a:endParaRPr>
          </a:p>
          <a:p>
            <a:pPr marL="0" indent="0">
              <a:buClr>
                <a:srgbClr val="797B45"/>
              </a:buClr>
              <a:buNone/>
            </a:pPr>
            <a:r>
              <a:rPr lang="en" sz="1800" dirty="0">
                <a:solidFill>
                  <a:schemeClr val="tx1"/>
                </a:solidFill>
                <a:latin typeface="Gill Sans Nova"/>
                <a:ea typeface="+mn-lt"/>
                <a:cs typeface="+mn-lt"/>
              </a:rPr>
              <a:t>Group2= The ratings of Makeup from Primary category</a:t>
            </a:r>
            <a:endParaRPr lang="en-US" sz="1800">
              <a:solidFill>
                <a:schemeClr val="tx1"/>
              </a:solidFill>
              <a:latin typeface="Gill Sans Nova"/>
              <a:ea typeface="+mn-lt"/>
              <a:cs typeface="+mn-lt"/>
            </a:endParaRPr>
          </a:p>
          <a:p>
            <a:pPr marL="0" indent="0">
              <a:buClr>
                <a:srgbClr val="797B45"/>
              </a:buClr>
              <a:buNone/>
            </a:pPr>
            <a:endParaRPr lang="en-US" sz="1800" dirty="0">
              <a:solidFill>
                <a:schemeClr val="tx1"/>
              </a:solidFill>
              <a:latin typeface="Gill Sans Nova"/>
              <a:cs typeface="Calibri"/>
            </a:endParaRPr>
          </a:p>
          <a:p>
            <a:pPr marL="0" indent="0">
              <a:buClr>
                <a:srgbClr val="797B45"/>
              </a:buClr>
              <a:buNone/>
            </a:pPr>
            <a:r>
              <a:rPr lang="en" sz="1800" b="1" dirty="0">
                <a:solidFill>
                  <a:schemeClr val="tx1"/>
                </a:solidFill>
                <a:latin typeface="Gill Sans Nova"/>
                <a:ea typeface="+mn-lt"/>
                <a:cs typeface="+mn-lt"/>
              </a:rPr>
              <a:t>Inference Results:</a:t>
            </a:r>
            <a:endParaRPr lang="en-US" sz="1800" b="1">
              <a:solidFill>
                <a:schemeClr val="tx1"/>
              </a:solidFill>
              <a:latin typeface="Gill Sans Nova"/>
              <a:ea typeface="+mn-lt"/>
              <a:cs typeface="+mn-lt"/>
            </a:endParaRPr>
          </a:p>
          <a:p>
            <a:pPr marL="0" indent="0">
              <a:buClr>
                <a:srgbClr val="797B45"/>
              </a:buClr>
              <a:buNone/>
            </a:pPr>
            <a:r>
              <a:rPr lang="en" sz="1800" dirty="0">
                <a:solidFill>
                  <a:schemeClr val="tx1"/>
                </a:solidFill>
                <a:latin typeface="Gill Sans Nova"/>
                <a:ea typeface="+mn-lt"/>
                <a:cs typeface="+mn-lt"/>
              </a:rPr>
              <a:t>T-statistic: 5.913358400426621</a:t>
            </a:r>
            <a:endParaRPr lang="en-US" sz="1800">
              <a:solidFill>
                <a:schemeClr val="tx1"/>
              </a:solidFill>
              <a:latin typeface="Gill Sans Nova"/>
              <a:ea typeface="+mn-lt"/>
              <a:cs typeface="+mn-lt"/>
            </a:endParaRPr>
          </a:p>
          <a:p>
            <a:pPr marL="0" indent="0">
              <a:buClr>
                <a:srgbClr val="797B45"/>
              </a:buClr>
              <a:buNone/>
            </a:pPr>
            <a:r>
              <a:rPr lang="en" sz="1800" dirty="0">
                <a:solidFill>
                  <a:schemeClr val="tx1"/>
                </a:solidFill>
                <a:latin typeface="Gill Sans Nova"/>
                <a:ea typeface="+mn-lt"/>
                <a:cs typeface="+mn-lt"/>
              </a:rPr>
              <a:t>p-value: 3.5848167759449255e-09</a:t>
            </a:r>
            <a:endParaRPr lang="en-US" sz="1800">
              <a:solidFill>
                <a:schemeClr val="tx1"/>
              </a:solidFill>
              <a:latin typeface="Gill Sans Nova"/>
              <a:ea typeface="+mn-lt"/>
              <a:cs typeface="+mn-lt"/>
            </a:endParaRPr>
          </a:p>
          <a:p>
            <a:pPr marL="0" indent="0">
              <a:buClr>
                <a:srgbClr val="797B45"/>
              </a:buClr>
              <a:buNone/>
            </a:pPr>
            <a:endParaRPr lang="en" sz="1800" dirty="0">
              <a:solidFill>
                <a:schemeClr val="tx1"/>
              </a:solidFill>
              <a:latin typeface="Gill Sans Nova"/>
              <a:cs typeface="Calibri"/>
            </a:endParaRPr>
          </a:p>
          <a:p>
            <a:r>
              <a:rPr lang="en" sz="1800" dirty="0">
                <a:solidFill>
                  <a:schemeClr val="tx1"/>
                </a:solidFill>
                <a:latin typeface="Gill Sans Nova"/>
                <a:cs typeface="Calibri"/>
              </a:rPr>
              <a:t> </a:t>
            </a:r>
            <a:r>
              <a:rPr lang="en" sz="1800" dirty="0">
                <a:solidFill>
                  <a:schemeClr val="tx1"/>
                </a:solidFill>
                <a:latin typeface="Gill Sans Nova"/>
                <a:ea typeface="+mn-lt"/>
                <a:cs typeface="+mn-lt"/>
              </a:rPr>
              <a:t>There is a significant difference in the mean 'rating' between </a:t>
            </a:r>
            <a:r>
              <a:rPr lang="en" sz="1800" b="1" dirty="0">
                <a:solidFill>
                  <a:schemeClr val="tx1"/>
                </a:solidFill>
                <a:latin typeface="Gill Sans Nova"/>
                <a:ea typeface="+mn-lt"/>
                <a:cs typeface="+mn-lt"/>
              </a:rPr>
              <a:t>'Skincare'</a:t>
            </a:r>
            <a:r>
              <a:rPr lang="en" sz="1800" dirty="0">
                <a:solidFill>
                  <a:schemeClr val="tx1"/>
                </a:solidFill>
                <a:latin typeface="Gill Sans Nova"/>
                <a:ea typeface="+mn-lt"/>
                <a:cs typeface="+mn-lt"/>
              </a:rPr>
              <a:t> and </a:t>
            </a:r>
            <a:r>
              <a:rPr lang="en" sz="1800" b="1" dirty="0">
                <a:solidFill>
                  <a:schemeClr val="tx1"/>
                </a:solidFill>
                <a:latin typeface="Gill Sans Nova"/>
                <a:ea typeface="+mn-lt"/>
                <a:cs typeface="+mn-lt"/>
              </a:rPr>
              <a:t>'Makeup'</a:t>
            </a:r>
            <a:endParaRPr lang="en-US" sz="1800" b="1">
              <a:solidFill>
                <a:schemeClr val="tx1"/>
              </a:solidFill>
              <a:latin typeface="Gill Sans Nova"/>
              <a:ea typeface="+mn-lt"/>
              <a:cs typeface="+mn-lt"/>
            </a:endParaRPr>
          </a:p>
          <a:p>
            <a:pPr marL="0" indent="0">
              <a:buClr>
                <a:srgbClr val="797B45"/>
              </a:buClr>
              <a:buNone/>
            </a:pPr>
            <a:endParaRPr lang="en" sz="1800" b="1" dirty="0">
              <a:solidFill>
                <a:schemeClr val="tx1"/>
              </a:solidFill>
              <a:latin typeface="Gill Sans Nova"/>
              <a:cs typeface="Times New Roman"/>
            </a:endParaRPr>
          </a:p>
        </p:txBody>
      </p:sp>
    </p:spTree>
    <p:extLst>
      <p:ext uri="{BB962C8B-B14F-4D97-AF65-F5344CB8AC3E}">
        <p14:creationId xmlns:p14="http://schemas.microsoft.com/office/powerpoint/2010/main" val="31064994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0" name="Rectangle 39">
            <a:extLst>
              <a:ext uri="{FF2B5EF4-FFF2-40B4-BE49-F238E27FC236}">
                <a16:creationId xmlns:a16="http://schemas.microsoft.com/office/drawing/2014/main" xmlns="" id="{4D47D7CD-06A5-4710-B816-F23F56C52C1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xmlns="" id="{8058D9C7-7C50-4582-9A60-0569A536A19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524" y="0"/>
            <a:ext cx="12188952" cy="6858000"/>
          </a:xfrm>
          <a:prstGeom prst="rect">
            <a:avLst/>
          </a:prstGeom>
          <a:solidFill>
            <a:schemeClr val="bg2">
              <a:lumMod val="9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bg1"/>
              </a:solidFill>
              <a:latin typeface="+mj-lt"/>
            </a:endParaRPr>
          </a:p>
        </p:txBody>
      </p:sp>
      <p:sp>
        <p:nvSpPr>
          <p:cNvPr id="2" name="Title 1">
            <a:extLst>
              <a:ext uri="{FF2B5EF4-FFF2-40B4-BE49-F238E27FC236}">
                <a16:creationId xmlns:a16="http://schemas.microsoft.com/office/drawing/2014/main" xmlns="" id="{58501DF4-81AB-7728-CD4C-990766D02911}"/>
              </a:ext>
            </a:extLst>
          </p:cNvPr>
          <p:cNvSpPr>
            <a:spLocks noGrp="1"/>
          </p:cNvSpPr>
          <p:nvPr>
            <p:ph type="title"/>
          </p:nvPr>
        </p:nvSpPr>
        <p:spPr>
          <a:xfrm>
            <a:off x="777240" y="-594360"/>
            <a:ext cx="4606280" cy="2493876"/>
          </a:xfrm>
        </p:spPr>
        <p:txBody>
          <a:bodyPr anchor="b">
            <a:normAutofit/>
          </a:bodyPr>
          <a:lstStyle/>
          <a:p>
            <a:r>
              <a:rPr lang="en-US" sz="4400"/>
              <a:t>Problem Statement</a:t>
            </a:r>
          </a:p>
        </p:txBody>
      </p:sp>
      <p:sp>
        <p:nvSpPr>
          <p:cNvPr id="3" name="Content Placeholder 2">
            <a:extLst>
              <a:ext uri="{FF2B5EF4-FFF2-40B4-BE49-F238E27FC236}">
                <a16:creationId xmlns:a16="http://schemas.microsoft.com/office/drawing/2014/main" xmlns="" id="{52B31B8E-920C-010A-7AC4-B0E7FC8EBF60}"/>
              </a:ext>
            </a:extLst>
          </p:cNvPr>
          <p:cNvSpPr>
            <a:spLocks noGrp="1"/>
          </p:cNvSpPr>
          <p:nvPr>
            <p:ph idx="1"/>
          </p:nvPr>
        </p:nvSpPr>
        <p:spPr>
          <a:xfrm>
            <a:off x="777240" y="2006599"/>
            <a:ext cx="5093960" cy="4170363"/>
          </a:xfrm>
        </p:spPr>
        <p:txBody>
          <a:bodyPr vert="horz" lIns="91440" tIns="45720" rIns="91440" bIns="45720" rtlCol="0" anchor="t">
            <a:normAutofit fontScale="92500" lnSpcReduction="20000"/>
          </a:bodyPr>
          <a:lstStyle/>
          <a:p>
            <a:pPr algn="just"/>
            <a:r>
              <a:rPr lang="en-US" sz="1800">
                <a:latin typeface="Gill Sans Nova"/>
                <a:ea typeface="+mn-lt"/>
                <a:cs typeface="+mn-lt"/>
              </a:rPr>
              <a:t>As we seen they offer various products Sephora Collection, and includes beauty products such as cosmetics, skincare, body, fragrance, nail color, beauty tools, body lotions and haircare</a:t>
            </a:r>
            <a:endParaRPr lang="en-US" sz="1800">
              <a:latin typeface="Gill Sans Nova"/>
              <a:cs typeface="Calibri"/>
            </a:endParaRPr>
          </a:p>
          <a:p>
            <a:pPr algn="just">
              <a:buClr>
                <a:srgbClr val="797B45"/>
              </a:buClr>
            </a:pPr>
            <a:r>
              <a:rPr lang="en-US" sz="1800">
                <a:latin typeface="Gill Sans Nova"/>
                <a:ea typeface="+mn-lt"/>
                <a:cs typeface="+mn-lt"/>
              </a:rPr>
              <a:t>They often provide detailed product descriptions, customer reviews, and tutorials to help customers make informed decisions.</a:t>
            </a:r>
          </a:p>
          <a:p>
            <a:pPr algn="just">
              <a:buClr>
                <a:srgbClr val="797B45"/>
              </a:buClr>
            </a:pPr>
            <a:r>
              <a:rPr lang="en-US" sz="1800">
                <a:latin typeface="Gill Sans Nova"/>
              </a:rPr>
              <a:t>As a Data Scientist we need to explore the data, and find popular brand name and what are all their main category of product, subsequently find their total worth of their products in Sephora.</a:t>
            </a:r>
          </a:p>
          <a:p>
            <a:pPr algn="just">
              <a:buClr>
                <a:srgbClr val="797B45"/>
              </a:buClr>
            </a:pPr>
            <a:r>
              <a:rPr lang="en-US" sz="1800">
                <a:latin typeface="Gill Sans Nova"/>
                <a:cs typeface="Calibri"/>
              </a:rPr>
              <a:t>Find out Sephora exclusive product and most loved products and brand name among customers based on reviews and ratings</a:t>
            </a:r>
          </a:p>
          <a:p>
            <a:pPr algn="just">
              <a:buClr>
                <a:srgbClr val="797B45"/>
              </a:buClr>
            </a:pPr>
            <a:r>
              <a:rPr lang="en-US" sz="1800">
                <a:latin typeface="Gill Sans Nova"/>
                <a:cs typeface="Calibri"/>
              </a:rPr>
              <a:t>Perform analysis of customer recommendation about products and other features based on skin tone, eye color, skin type</a:t>
            </a:r>
          </a:p>
          <a:p>
            <a:pPr algn="just">
              <a:buClr>
                <a:srgbClr val="797B45"/>
              </a:buClr>
            </a:pPr>
            <a:endParaRPr lang="en-US" sz="1800">
              <a:latin typeface="Gill Sans Nova"/>
              <a:cs typeface="Calibri"/>
            </a:endParaRPr>
          </a:p>
          <a:p>
            <a:pPr algn="just">
              <a:buClr>
                <a:srgbClr val="797B45"/>
              </a:buClr>
            </a:pPr>
            <a:endParaRPr lang="en-US" sz="1800">
              <a:latin typeface="Gill Sans Nova"/>
              <a:cs typeface="Calibri"/>
            </a:endParaRPr>
          </a:p>
          <a:p>
            <a:pPr algn="just">
              <a:buClr>
                <a:srgbClr val="797B45"/>
              </a:buClr>
            </a:pPr>
            <a:endParaRPr lang="en-US" sz="1800">
              <a:latin typeface="Gill Sans Nova"/>
              <a:cs typeface="Calibri"/>
            </a:endParaRPr>
          </a:p>
        </p:txBody>
      </p:sp>
      <p:grpSp>
        <p:nvGrpSpPr>
          <p:cNvPr id="44" name="decorative circles">
            <a:extLst>
              <a:ext uri="{FF2B5EF4-FFF2-40B4-BE49-F238E27FC236}">
                <a16:creationId xmlns:a16="http://schemas.microsoft.com/office/drawing/2014/main" xmlns="" id="{A5A42520-81F5-4CA6-A7DA-9CD71733ABEC}"/>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6008627" y="289695"/>
            <a:ext cx="5228154" cy="5966848"/>
            <a:chOff x="6008627" y="289695"/>
            <a:chExt cx="5228154" cy="5966848"/>
          </a:xfrm>
        </p:grpSpPr>
        <p:sp>
          <p:nvSpPr>
            <p:cNvPr id="45" name="Oval 44">
              <a:extLst>
                <a:ext uri="{FF2B5EF4-FFF2-40B4-BE49-F238E27FC236}">
                  <a16:creationId xmlns:a16="http://schemas.microsoft.com/office/drawing/2014/main" xmlns="" id="{BDB3C8F9-1E7D-4D3B-A4BF-F97576E5CA5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543605" y="289695"/>
              <a:ext cx="226735" cy="226735"/>
            </a:xfrm>
            <a:prstGeom prst="ellipse">
              <a:avLst/>
            </a:prstGeom>
            <a:solidFill>
              <a:srgbClr val="9744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xmlns="" id="{EB80C13D-6AE8-4D68-9A8B-49B796A6738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1003560" y="387281"/>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xmlns="" id="{B340680A-5931-4B24-ADEB-7656B70FBB4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6008627" y="5790102"/>
              <a:ext cx="466441" cy="466441"/>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xmlns="" id="{7EAF5EEB-C2D5-4D5F-8BF0-0E7961A22EC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770340" y="674287"/>
              <a:ext cx="466441" cy="466441"/>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xmlns="" id="{5C482DF8-0B0D-4F32-8416-49696005085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6008627" y="5407667"/>
              <a:ext cx="113367" cy="11336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 name="Picture 4" descr="Make-up set in yellow background">
            <a:extLst>
              <a:ext uri="{FF2B5EF4-FFF2-40B4-BE49-F238E27FC236}">
                <a16:creationId xmlns:a16="http://schemas.microsoft.com/office/drawing/2014/main" xmlns="" id="{B37EB01D-A7BC-F8CA-A085-639DB7E71441}"/>
              </a:ext>
            </a:extLst>
          </p:cNvPr>
          <p:cNvPicPr>
            <a:picLocks noChangeAspect="1"/>
          </p:cNvPicPr>
          <p:nvPr/>
        </p:nvPicPr>
        <p:blipFill rotWithShape="1">
          <a:blip r:embed="rId2"/>
          <a:srcRect r="32376"/>
          <a:stretch/>
        </p:blipFill>
        <p:spPr>
          <a:xfrm>
            <a:off x="6475068" y="1214970"/>
            <a:ext cx="5716932" cy="5643030"/>
          </a:xfrm>
          <a:custGeom>
            <a:avLst/>
            <a:gdLst/>
            <a:ahLst/>
            <a:cxnLst/>
            <a:rect l="l" t="t" r="r" b="b"/>
            <a:pathLst>
              <a:path w="5716932" h="5643030">
                <a:moveTo>
                  <a:pt x="3371933" y="0"/>
                </a:moveTo>
                <a:cubicBezTo>
                  <a:pt x="4186675" y="0"/>
                  <a:pt x="4933927" y="288960"/>
                  <a:pt x="5516795" y="769986"/>
                </a:cubicBezTo>
                <a:lnTo>
                  <a:pt x="5716932" y="951882"/>
                </a:lnTo>
                <a:lnTo>
                  <a:pt x="5716932" y="5643030"/>
                </a:lnTo>
                <a:lnTo>
                  <a:pt x="884716" y="5643030"/>
                </a:lnTo>
                <a:lnTo>
                  <a:pt x="769986" y="5516796"/>
                </a:lnTo>
                <a:cubicBezTo>
                  <a:pt x="288960" y="4933927"/>
                  <a:pt x="0" y="4186675"/>
                  <a:pt x="0" y="3371933"/>
                </a:cubicBezTo>
                <a:cubicBezTo>
                  <a:pt x="0" y="1509666"/>
                  <a:pt x="1509666" y="0"/>
                  <a:pt x="3371933" y="0"/>
                </a:cubicBezTo>
                <a:close/>
              </a:path>
            </a:pathLst>
          </a:custGeom>
        </p:spPr>
      </p:pic>
    </p:spTree>
    <p:extLst>
      <p:ext uri="{BB962C8B-B14F-4D97-AF65-F5344CB8AC3E}">
        <p14:creationId xmlns:p14="http://schemas.microsoft.com/office/powerpoint/2010/main" val="366939280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B8EF41C-3BB7-FAB7-B437-CE15945B6322}"/>
              </a:ext>
            </a:extLst>
          </p:cNvPr>
          <p:cNvSpPr>
            <a:spLocks noGrp="1"/>
          </p:cNvSpPr>
          <p:nvPr>
            <p:ph type="title"/>
          </p:nvPr>
        </p:nvSpPr>
        <p:spPr>
          <a:xfrm>
            <a:off x="435521" y="2799"/>
            <a:ext cx="10659110" cy="1325563"/>
          </a:xfrm>
        </p:spPr>
        <p:txBody>
          <a:bodyPr>
            <a:normAutofit/>
          </a:bodyPr>
          <a:lstStyle/>
          <a:p>
            <a:r>
              <a:rPr lang="en-US" sz="3600" dirty="0">
                <a:ea typeface="+mj-lt"/>
                <a:cs typeface="Calibri"/>
              </a:rPr>
              <a:t>Chi-squared test:</a:t>
            </a:r>
          </a:p>
        </p:txBody>
      </p:sp>
      <p:sp>
        <p:nvSpPr>
          <p:cNvPr id="6" name="Content Placeholder 5">
            <a:extLst>
              <a:ext uri="{FF2B5EF4-FFF2-40B4-BE49-F238E27FC236}">
                <a16:creationId xmlns:a16="http://schemas.microsoft.com/office/drawing/2014/main" xmlns="" id="{AF6518E0-B66A-3EA6-D6FC-EDF405B93303}"/>
              </a:ext>
            </a:extLst>
          </p:cNvPr>
          <p:cNvSpPr>
            <a:spLocks noGrp="1"/>
          </p:cNvSpPr>
          <p:nvPr>
            <p:ph idx="1"/>
          </p:nvPr>
        </p:nvSpPr>
        <p:spPr>
          <a:xfrm>
            <a:off x="777240" y="1332567"/>
            <a:ext cx="10659110" cy="5068513"/>
          </a:xfrm>
        </p:spPr>
        <p:txBody>
          <a:bodyPr vert="horz" lIns="91440" tIns="45720" rIns="91440" bIns="45720" rtlCol="0" anchor="t">
            <a:normAutofit/>
          </a:bodyPr>
          <a:lstStyle/>
          <a:p>
            <a:pPr>
              <a:buNone/>
            </a:pPr>
            <a:r>
              <a:rPr lang="en" sz="1800" dirty="0">
                <a:solidFill>
                  <a:schemeClr val="tx1"/>
                </a:solidFill>
                <a:latin typeface="Gill Sans Nova"/>
                <a:ea typeface="+mn-lt"/>
                <a:cs typeface="+mn-lt"/>
              </a:rPr>
              <a:t>The chi-squared test is used to determine if there is a significant </a:t>
            </a:r>
            <a:r>
              <a:rPr lang="en" sz="1800" b="1" dirty="0">
                <a:solidFill>
                  <a:schemeClr val="tx1"/>
                </a:solidFill>
                <a:latin typeface="Gill Sans Nova"/>
                <a:ea typeface="+mn-lt"/>
                <a:cs typeface="+mn-lt"/>
              </a:rPr>
              <a:t>association between two categorical variables</a:t>
            </a:r>
            <a:endParaRPr lang="en-US" sz="1800" b="1" dirty="0">
              <a:solidFill>
                <a:schemeClr val="tx1"/>
              </a:solidFill>
              <a:latin typeface="Gill Sans Nova"/>
            </a:endParaRPr>
          </a:p>
          <a:p>
            <a:pPr>
              <a:buNone/>
            </a:pPr>
            <a:endParaRPr lang="en-US" sz="1800" dirty="0">
              <a:solidFill>
                <a:schemeClr val="tx1"/>
              </a:solidFill>
              <a:latin typeface="Gill Sans Nova"/>
            </a:endParaRPr>
          </a:p>
          <a:p>
            <a:pPr>
              <a:buNone/>
            </a:pPr>
            <a:r>
              <a:rPr lang="en" sz="1800" dirty="0">
                <a:solidFill>
                  <a:schemeClr val="tx1"/>
                </a:solidFill>
                <a:latin typeface="Gill Sans Nova"/>
                <a:ea typeface="+mn-lt"/>
                <a:cs typeface="+mn-lt"/>
              </a:rPr>
              <a:t>Category var1=Primary category</a:t>
            </a:r>
            <a:endParaRPr lang="en-US" sz="1800">
              <a:solidFill>
                <a:schemeClr val="tx1"/>
              </a:solidFill>
              <a:latin typeface="Gill Sans Nova"/>
              <a:ea typeface="+mn-lt"/>
              <a:cs typeface="+mn-lt"/>
            </a:endParaRPr>
          </a:p>
          <a:p>
            <a:pPr>
              <a:buNone/>
            </a:pPr>
            <a:r>
              <a:rPr lang="en" sz="1800" dirty="0">
                <a:solidFill>
                  <a:schemeClr val="tx1"/>
                </a:solidFill>
                <a:latin typeface="Gill Sans Nova"/>
                <a:ea typeface="+mn-lt"/>
                <a:cs typeface="+mn-lt"/>
              </a:rPr>
              <a:t>Category var2=Size</a:t>
            </a:r>
            <a:endParaRPr lang="en-US" sz="1800" dirty="0">
              <a:solidFill>
                <a:schemeClr val="tx1"/>
              </a:solidFill>
              <a:latin typeface="Gill Sans Nova"/>
            </a:endParaRPr>
          </a:p>
          <a:p>
            <a:pPr>
              <a:buNone/>
            </a:pPr>
            <a:endParaRPr lang="en-US" sz="1800" dirty="0">
              <a:solidFill>
                <a:schemeClr val="tx1"/>
              </a:solidFill>
              <a:latin typeface="Gill Sans Nova"/>
            </a:endParaRPr>
          </a:p>
          <a:p>
            <a:pPr>
              <a:buNone/>
            </a:pPr>
            <a:r>
              <a:rPr lang="en" sz="1800" b="1" dirty="0">
                <a:solidFill>
                  <a:schemeClr val="tx1"/>
                </a:solidFill>
                <a:latin typeface="Gill Sans Nova"/>
                <a:ea typeface="+mn-lt"/>
                <a:cs typeface="+mn-lt"/>
              </a:rPr>
              <a:t>Inference Results:</a:t>
            </a:r>
            <a:endParaRPr lang="en-US" sz="1800" b="1">
              <a:solidFill>
                <a:schemeClr val="tx1"/>
              </a:solidFill>
              <a:latin typeface="Gill Sans Nova"/>
              <a:ea typeface="+mn-lt"/>
              <a:cs typeface="+mn-lt"/>
            </a:endParaRPr>
          </a:p>
          <a:p>
            <a:pPr>
              <a:buNone/>
            </a:pPr>
            <a:r>
              <a:rPr lang="en" sz="1800" dirty="0">
                <a:solidFill>
                  <a:schemeClr val="tx1"/>
                </a:solidFill>
                <a:latin typeface="Gill Sans Nova"/>
                <a:ea typeface="+mn-lt"/>
                <a:cs typeface="+mn-lt"/>
              </a:rPr>
              <a:t>Chi-squared statistic: 9903.90445683496</a:t>
            </a:r>
            <a:endParaRPr lang="en-US" sz="1800" dirty="0">
              <a:solidFill>
                <a:schemeClr val="tx1"/>
              </a:solidFill>
              <a:latin typeface="Gill Sans Nova"/>
            </a:endParaRPr>
          </a:p>
          <a:p>
            <a:pPr>
              <a:buNone/>
            </a:pPr>
            <a:r>
              <a:rPr lang="en" sz="1800" dirty="0">
                <a:solidFill>
                  <a:schemeClr val="tx1"/>
                </a:solidFill>
                <a:latin typeface="Gill Sans Nova"/>
                <a:ea typeface="+mn-lt"/>
                <a:cs typeface="+mn-lt"/>
              </a:rPr>
              <a:t>p-value: 0.0</a:t>
            </a:r>
            <a:endParaRPr lang="en-US" sz="1800" dirty="0">
              <a:solidFill>
                <a:schemeClr val="tx1"/>
              </a:solidFill>
              <a:latin typeface="Gill Sans Nova"/>
            </a:endParaRPr>
          </a:p>
          <a:p>
            <a:pPr>
              <a:buNone/>
            </a:pPr>
            <a:endParaRPr lang="en" sz="1800" dirty="0">
              <a:solidFill>
                <a:schemeClr val="tx1"/>
              </a:solidFill>
              <a:latin typeface="Gill Sans Nova"/>
            </a:endParaRPr>
          </a:p>
          <a:p>
            <a:r>
              <a:rPr lang="en" sz="1800" dirty="0">
                <a:solidFill>
                  <a:schemeClr val="tx1"/>
                </a:solidFill>
                <a:latin typeface="Gill Sans Nova"/>
                <a:ea typeface="+mn-lt"/>
                <a:cs typeface="+mn-lt"/>
              </a:rPr>
              <a:t>There is a significant difference in the mean 'rating' between </a:t>
            </a:r>
            <a:r>
              <a:rPr lang="en" sz="1800" b="1" dirty="0">
                <a:solidFill>
                  <a:schemeClr val="tx1"/>
                </a:solidFill>
                <a:latin typeface="Gill Sans Nova"/>
                <a:ea typeface="+mn-lt"/>
                <a:cs typeface="+mn-lt"/>
              </a:rPr>
              <a:t>'Size'</a:t>
            </a:r>
            <a:r>
              <a:rPr lang="en" sz="1800" dirty="0">
                <a:solidFill>
                  <a:schemeClr val="tx1"/>
                </a:solidFill>
                <a:latin typeface="Gill Sans Nova"/>
                <a:ea typeface="+mn-lt"/>
                <a:cs typeface="+mn-lt"/>
              </a:rPr>
              <a:t> and </a:t>
            </a:r>
            <a:r>
              <a:rPr lang="en" sz="1800" b="1" dirty="0">
                <a:solidFill>
                  <a:schemeClr val="tx1"/>
                </a:solidFill>
                <a:latin typeface="Gill Sans Nova"/>
                <a:ea typeface="+mn-lt"/>
                <a:cs typeface="+mn-lt"/>
              </a:rPr>
              <a:t>'Primary category'</a:t>
            </a:r>
            <a:endParaRPr lang="en-US" sz="1800" b="1" dirty="0">
              <a:solidFill>
                <a:schemeClr val="tx1"/>
              </a:solidFill>
              <a:latin typeface="Gill Sans Nova"/>
              <a:ea typeface="+mn-lt"/>
              <a:cs typeface="+mn-lt"/>
            </a:endParaRPr>
          </a:p>
        </p:txBody>
      </p:sp>
    </p:spTree>
    <p:extLst>
      <p:ext uri="{BB962C8B-B14F-4D97-AF65-F5344CB8AC3E}">
        <p14:creationId xmlns:p14="http://schemas.microsoft.com/office/powerpoint/2010/main" val="3015969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B8EF41C-3BB7-FAB7-B437-CE15945B6322}"/>
              </a:ext>
            </a:extLst>
          </p:cNvPr>
          <p:cNvSpPr>
            <a:spLocks noGrp="1"/>
          </p:cNvSpPr>
          <p:nvPr>
            <p:ph type="title"/>
          </p:nvPr>
        </p:nvSpPr>
        <p:spPr>
          <a:xfrm>
            <a:off x="435521" y="2799"/>
            <a:ext cx="10659110" cy="1325563"/>
          </a:xfrm>
        </p:spPr>
        <p:txBody>
          <a:bodyPr>
            <a:normAutofit/>
          </a:bodyPr>
          <a:lstStyle/>
          <a:p>
            <a:r>
              <a:rPr lang="en-US" sz="3600" dirty="0">
                <a:ea typeface="+mj-lt"/>
                <a:cs typeface="Calibri"/>
              </a:rPr>
              <a:t>One-way Annova:</a:t>
            </a:r>
          </a:p>
        </p:txBody>
      </p:sp>
      <p:sp>
        <p:nvSpPr>
          <p:cNvPr id="6" name="Content Placeholder 5">
            <a:extLst>
              <a:ext uri="{FF2B5EF4-FFF2-40B4-BE49-F238E27FC236}">
                <a16:creationId xmlns:a16="http://schemas.microsoft.com/office/drawing/2014/main" xmlns="" id="{AF6518E0-B66A-3EA6-D6FC-EDF405B93303}"/>
              </a:ext>
            </a:extLst>
          </p:cNvPr>
          <p:cNvSpPr>
            <a:spLocks noGrp="1"/>
          </p:cNvSpPr>
          <p:nvPr>
            <p:ph idx="1"/>
          </p:nvPr>
        </p:nvSpPr>
        <p:spPr>
          <a:xfrm>
            <a:off x="777240" y="1332567"/>
            <a:ext cx="10659110" cy="5068513"/>
          </a:xfrm>
        </p:spPr>
        <p:txBody>
          <a:bodyPr vert="horz" lIns="91440" tIns="45720" rIns="91440" bIns="45720" rtlCol="0" anchor="t">
            <a:normAutofit/>
          </a:bodyPr>
          <a:lstStyle/>
          <a:p>
            <a:pPr>
              <a:buNone/>
            </a:pPr>
            <a:r>
              <a:rPr lang="en" sz="1800" dirty="0">
                <a:solidFill>
                  <a:schemeClr val="tx1"/>
                </a:solidFill>
                <a:latin typeface="Gill Sans Nova"/>
                <a:ea typeface="+mn-lt"/>
                <a:cs typeface="+mn-lt"/>
              </a:rPr>
              <a:t>One-Way ANOVA is used to compare the </a:t>
            </a:r>
            <a:r>
              <a:rPr lang="en" sz="1800" b="1" dirty="0">
                <a:solidFill>
                  <a:schemeClr val="tx1"/>
                </a:solidFill>
                <a:latin typeface="Gill Sans Nova"/>
                <a:ea typeface="+mn-lt"/>
                <a:cs typeface="+mn-lt"/>
              </a:rPr>
              <a:t>means of two or more groups</a:t>
            </a:r>
            <a:r>
              <a:rPr lang="en" sz="1800" dirty="0">
                <a:solidFill>
                  <a:schemeClr val="tx1"/>
                </a:solidFill>
                <a:latin typeface="Gill Sans Nova"/>
                <a:ea typeface="+mn-lt"/>
                <a:cs typeface="+mn-lt"/>
              </a:rPr>
              <a:t> to determine if there are any significant differences</a:t>
            </a:r>
            <a:endParaRPr lang="en" sz="1800">
              <a:solidFill>
                <a:schemeClr val="tx1"/>
              </a:solidFill>
              <a:latin typeface="Gill Sans Nova"/>
              <a:cs typeface="Calibri"/>
            </a:endParaRPr>
          </a:p>
          <a:p>
            <a:pPr>
              <a:buNone/>
            </a:pPr>
            <a:endParaRPr lang="en" sz="1800" dirty="0">
              <a:solidFill>
                <a:schemeClr val="tx1"/>
              </a:solidFill>
              <a:latin typeface="Gill Sans Nova"/>
              <a:ea typeface="+mn-lt"/>
              <a:cs typeface="+mn-lt"/>
            </a:endParaRPr>
          </a:p>
          <a:p>
            <a:pPr>
              <a:buNone/>
            </a:pPr>
            <a:r>
              <a:rPr lang="en" sz="1800" dirty="0">
                <a:solidFill>
                  <a:schemeClr val="tx1"/>
                </a:solidFill>
                <a:latin typeface="Gill Sans Nova"/>
                <a:ea typeface="+mn-lt"/>
                <a:cs typeface="+mn-lt"/>
              </a:rPr>
              <a:t>Group1= The ratings of Women from Secondary category</a:t>
            </a:r>
            <a:endParaRPr lang="en-US" sz="1800" dirty="0">
              <a:solidFill>
                <a:schemeClr val="tx1"/>
              </a:solidFill>
              <a:latin typeface="Gill Sans Nova"/>
            </a:endParaRPr>
          </a:p>
          <a:p>
            <a:pPr>
              <a:buNone/>
            </a:pPr>
            <a:r>
              <a:rPr lang="en" sz="1800" dirty="0">
                <a:solidFill>
                  <a:schemeClr val="tx1"/>
                </a:solidFill>
                <a:latin typeface="Gill Sans Nova"/>
                <a:ea typeface="+mn-lt"/>
                <a:cs typeface="+mn-lt"/>
              </a:rPr>
              <a:t>Group2= The ratings of Eye from Secondary category</a:t>
            </a:r>
            <a:endParaRPr lang="en-US" sz="1800" dirty="0">
              <a:solidFill>
                <a:schemeClr val="tx1"/>
              </a:solidFill>
              <a:latin typeface="Gill Sans Nova"/>
              <a:ea typeface="+mn-lt"/>
              <a:cs typeface="+mn-lt"/>
            </a:endParaRPr>
          </a:p>
          <a:p>
            <a:pPr>
              <a:buNone/>
            </a:pPr>
            <a:r>
              <a:rPr lang="en" sz="1800" dirty="0">
                <a:solidFill>
                  <a:schemeClr val="tx1"/>
                </a:solidFill>
                <a:latin typeface="Gill Sans Nova"/>
                <a:ea typeface="+mn-lt"/>
                <a:cs typeface="+mn-lt"/>
              </a:rPr>
              <a:t>Group3= The ratings of Face from Secondary category</a:t>
            </a:r>
            <a:endParaRPr lang="en" sz="1800">
              <a:solidFill>
                <a:schemeClr val="tx1"/>
              </a:solidFill>
              <a:latin typeface="Gill Sans Nova"/>
              <a:cs typeface="Calibri"/>
            </a:endParaRPr>
          </a:p>
          <a:p>
            <a:pPr>
              <a:buNone/>
            </a:pPr>
            <a:endParaRPr lang="en" sz="1800" dirty="0">
              <a:solidFill>
                <a:schemeClr val="tx1"/>
              </a:solidFill>
              <a:latin typeface="Gill Sans Nova"/>
              <a:ea typeface="+mn-lt"/>
              <a:cs typeface="+mn-lt"/>
            </a:endParaRPr>
          </a:p>
          <a:p>
            <a:pPr>
              <a:buNone/>
            </a:pPr>
            <a:r>
              <a:rPr lang="en" sz="1800" b="1" dirty="0">
                <a:solidFill>
                  <a:schemeClr val="tx1"/>
                </a:solidFill>
                <a:latin typeface="Gill Sans Nova"/>
                <a:ea typeface="+mn-lt"/>
                <a:cs typeface="+mn-lt"/>
              </a:rPr>
              <a:t>Inference Results:</a:t>
            </a:r>
            <a:endParaRPr lang="en-US" sz="1800" b="1">
              <a:solidFill>
                <a:schemeClr val="tx1"/>
              </a:solidFill>
              <a:latin typeface="Gill Sans Nova"/>
              <a:ea typeface="+mn-lt"/>
              <a:cs typeface="+mn-lt"/>
            </a:endParaRPr>
          </a:p>
          <a:p>
            <a:pPr>
              <a:buNone/>
            </a:pPr>
            <a:r>
              <a:rPr lang="en" sz="1800" dirty="0">
                <a:solidFill>
                  <a:schemeClr val="tx1"/>
                </a:solidFill>
                <a:latin typeface="Gill Sans Nova"/>
                <a:ea typeface="+mn-lt"/>
                <a:cs typeface="+mn-lt"/>
              </a:rPr>
              <a:t>F-statistic: 29.65235576069065</a:t>
            </a:r>
            <a:endParaRPr lang="en-US" sz="1800">
              <a:solidFill>
                <a:schemeClr val="tx1"/>
              </a:solidFill>
              <a:latin typeface="Gill Sans Nova"/>
            </a:endParaRPr>
          </a:p>
          <a:p>
            <a:pPr>
              <a:buNone/>
            </a:pPr>
            <a:r>
              <a:rPr lang="en" sz="1800" dirty="0">
                <a:solidFill>
                  <a:schemeClr val="tx1"/>
                </a:solidFill>
                <a:latin typeface="Gill Sans Nova"/>
                <a:ea typeface="+mn-lt"/>
                <a:cs typeface="+mn-lt"/>
              </a:rPr>
              <a:t>p-value: 1.9476949111852175e-13</a:t>
            </a:r>
            <a:endParaRPr lang="en-US" sz="1800">
              <a:solidFill>
                <a:schemeClr val="tx1"/>
              </a:solidFill>
              <a:latin typeface="Gill Sans Nova"/>
            </a:endParaRPr>
          </a:p>
          <a:p>
            <a:pPr>
              <a:buNone/>
            </a:pPr>
            <a:endParaRPr lang="en" sz="1800" dirty="0">
              <a:solidFill>
                <a:schemeClr val="tx1"/>
              </a:solidFill>
              <a:latin typeface="Gill Sans Nova"/>
              <a:ea typeface="+mn-lt"/>
              <a:cs typeface="+mn-lt"/>
            </a:endParaRPr>
          </a:p>
          <a:p>
            <a:r>
              <a:rPr lang="en" sz="1800" dirty="0">
                <a:solidFill>
                  <a:schemeClr val="tx1"/>
                </a:solidFill>
                <a:latin typeface="Gill Sans Nova"/>
                <a:ea typeface="+mn-lt"/>
                <a:cs typeface="+mn-lt"/>
              </a:rPr>
              <a:t>There is a significant difference in the mean 'rating' among the </a:t>
            </a:r>
            <a:r>
              <a:rPr lang="en" sz="1800" b="1" dirty="0">
                <a:solidFill>
                  <a:schemeClr val="tx1"/>
                </a:solidFill>
                <a:latin typeface="Gill Sans Nova"/>
                <a:ea typeface="+mn-lt"/>
                <a:cs typeface="+mn-lt"/>
              </a:rPr>
              <a:t>'Women', 'Eye', and 'Face'</a:t>
            </a:r>
            <a:r>
              <a:rPr lang="en" sz="1800" dirty="0">
                <a:solidFill>
                  <a:schemeClr val="tx1"/>
                </a:solidFill>
                <a:latin typeface="Gill Sans Nova"/>
                <a:ea typeface="+mn-lt"/>
                <a:cs typeface="+mn-lt"/>
              </a:rPr>
              <a:t> categories.</a:t>
            </a:r>
            <a:endParaRPr lang="en" sz="1800">
              <a:solidFill>
                <a:schemeClr val="tx1"/>
              </a:solidFill>
              <a:latin typeface="Gill Sans Nova"/>
              <a:cs typeface="Calibri"/>
            </a:endParaRPr>
          </a:p>
        </p:txBody>
      </p:sp>
    </p:spTree>
    <p:extLst>
      <p:ext uri="{BB962C8B-B14F-4D97-AF65-F5344CB8AC3E}">
        <p14:creationId xmlns:p14="http://schemas.microsoft.com/office/powerpoint/2010/main" val="284371705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B8EF41C-3BB7-FAB7-B437-CE15945B6322}"/>
              </a:ext>
            </a:extLst>
          </p:cNvPr>
          <p:cNvSpPr>
            <a:spLocks noGrp="1"/>
          </p:cNvSpPr>
          <p:nvPr>
            <p:ph type="title"/>
          </p:nvPr>
        </p:nvSpPr>
        <p:spPr>
          <a:xfrm>
            <a:off x="435521" y="2799"/>
            <a:ext cx="10659110" cy="1325563"/>
          </a:xfrm>
        </p:spPr>
        <p:txBody>
          <a:bodyPr>
            <a:normAutofit/>
          </a:bodyPr>
          <a:lstStyle/>
          <a:p>
            <a:r>
              <a:rPr lang="en-US" sz="3600" dirty="0">
                <a:ea typeface="+mj-lt"/>
                <a:cs typeface="Calibri"/>
              </a:rPr>
              <a:t>Pearson Correlation Coefficient:</a:t>
            </a:r>
          </a:p>
        </p:txBody>
      </p:sp>
      <p:sp>
        <p:nvSpPr>
          <p:cNvPr id="6" name="Content Placeholder 5">
            <a:extLst>
              <a:ext uri="{FF2B5EF4-FFF2-40B4-BE49-F238E27FC236}">
                <a16:creationId xmlns:a16="http://schemas.microsoft.com/office/drawing/2014/main" xmlns="" id="{AF6518E0-B66A-3EA6-D6FC-EDF405B93303}"/>
              </a:ext>
            </a:extLst>
          </p:cNvPr>
          <p:cNvSpPr>
            <a:spLocks noGrp="1"/>
          </p:cNvSpPr>
          <p:nvPr>
            <p:ph idx="1"/>
          </p:nvPr>
        </p:nvSpPr>
        <p:spPr>
          <a:xfrm>
            <a:off x="777240" y="1332567"/>
            <a:ext cx="10659110" cy="5068513"/>
          </a:xfrm>
        </p:spPr>
        <p:txBody>
          <a:bodyPr vert="horz" lIns="91440" tIns="45720" rIns="91440" bIns="45720" rtlCol="0" anchor="t">
            <a:normAutofit/>
          </a:bodyPr>
          <a:lstStyle/>
          <a:p>
            <a:pPr>
              <a:buNone/>
            </a:pPr>
            <a:r>
              <a:rPr lang="en" sz="1800" dirty="0">
                <a:solidFill>
                  <a:schemeClr val="tx1"/>
                </a:solidFill>
                <a:latin typeface="Gill Sans Nova"/>
                <a:ea typeface="+mn-lt"/>
                <a:cs typeface="+mn-lt"/>
              </a:rPr>
              <a:t>The Pearson correlation coefficient measures the </a:t>
            </a:r>
            <a:r>
              <a:rPr lang="en" sz="1800" b="1" dirty="0">
                <a:solidFill>
                  <a:schemeClr val="tx1"/>
                </a:solidFill>
                <a:latin typeface="Gill Sans Nova"/>
                <a:ea typeface="+mn-lt"/>
                <a:cs typeface="+mn-lt"/>
              </a:rPr>
              <a:t>linear relationship between two continuous variables</a:t>
            </a:r>
            <a:r>
              <a:rPr lang="en" sz="1800" dirty="0">
                <a:solidFill>
                  <a:schemeClr val="tx1"/>
                </a:solidFill>
                <a:latin typeface="Gill Sans Nova"/>
                <a:ea typeface="+mn-lt"/>
                <a:cs typeface="+mn-lt"/>
              </a:rPr>
              <a:t>. It assesses how strongly they are linearly correlated</a:t>
            </a:r>
            <a:endParaRPr lang="en-US" sz="1800" dirty="0">
              <a:solidFill>
                <a:schemeClr val="tx1"/>
              </a:solidFill>
              <a:latin typeface="Gill Sans Nova"/>
            </a:endParaRPr>
          </a:p>
          <a:p>
            <a:pPr>
              <a:buNone/>
            </a:pPr>
            <a:endParaRPr lang="en-US" sz="1800" dirty="0">
              <a:solidFill>
                <a:schemeClr val="tx1"/>
              </a:solidFill>
              <a:latin typeface="Gill Sans Nova"/>
            </a:endParaRPr>
          </a:p>
          <a:p>
            <a:pPr>
              <a:buNone/>
            </a:pPr>
            <a:r>
              <a:rPr lang="en" sz="1800" dirty="0">
                <a:solidFill>
                  <a:schemeClr val="tx1"/>
                </a:solidFill>
                <a:latin typeface="Gill Sans Nova"/>
                <a:ea typeface="+mn-lt"/>
                <a:cs typeface="+mn-lt"/>
              </a:rPr>
              <a:t>Numerical var1=Loves Count</a:t>
            </a:r>
            <a:endParaRPr lang="en-US" sz="1800" dirty="0">
              <a:solidFill>
                <a:schemeClr val="tx1"/>
              </a:solidFill>
              <a:latin typeface="Gill Sans Nova"/>
            </a:endParaRPr>
          </a:p>
          <a:p>
            <a:pPr>
              <a:buNone/>
            </a:pPr>
            <a:r>
              <a:rPr lang="en" sz="1800" dirty="0">
                <a:solidFill>
                  <a:schemeClr val="tx1"/>
                </a:solidFill>
                <a:latin typeface="Gill Sans Nova"/>
                <a:ea typeface="+mn-lt"/>
                <a:cs typeface="+mn-lt"/>
              </a:rPr>
              <a:t>Numerical var2=Reviews</a:t>
            </a:r>
            <a:endParaRPr lang="en-US" sz="1800" dirty="0">
              <a:solidFill>
                <a:schemeClr val="tx1"/>
              </a:solidFill>
              <a:latin typeface="Gill Sans Nova"/>
            </a:endParaRPr>
          </a:p>
          <a:p>
            <a:pPr>
              <a:buNone/>
            </a:pPr>
            <a:endParaRPr lang="en-US" sz="1800" dirty="0">
              <a:solidFill>
                <a:schemeClr val="tx1"/>
              </a:solidFill>
              <a:latin typeface="Gill Sans Nova"/>
            </a:endParaRPr>
          </a:p>
          <a:p>
            <a:pPr>
              <a:buNone/>
            </a:pPr>
            <a:r>
              <a:rPr lang="en" sz="1800" b="1" dirty="0">
                <a:solidFill>
                  <a:schemeClr val="tx1"/>
                </a:solidFill>
                <a:latin typeface="Gill Sans Nova"/>
                <a:ea typeface="+mn-lt"/>
                <a:cs typeface="+mn-lt"/>
              </a:rPr>
              <a:t>Inference Results:</a:t>
            </a:r>
            <a:endParaRPr lang="en-US" sz="1800" b="1">
              <a:solidFill>
                <a:schemeClr val="tx1"/>
              </a:solidFill>
              <a:latin typeface="Gill Sans Nova"/>
              <a:ea typeface="+mn-lt"/>
              <a:cs typeface="+mn-lt"/>
            </a:endParaRPr>
          </a:p>
          <a:p>
            <a:pPr>
              <a:buNone/>
            </a:pPr>
            <a:r>
              <a:rPr lang="en" sz="1800" dirty="0">
                <a:solidFill>
                  <a:schemeClr val="tx1"/>
                </a:solidFill>
                <a:latin typeface="Gill Sans Nova"/>
                <a:ea typeface="+mn-lt"/>
                <a:cs typeface="+mn-lt"/>
              </a:rPr>
              <a:t>Pearson Correlation Coefficient: 0.6832004791644654</a:t>
            </a:r>
            <a:endParaRPr lang="en-US" sz="1800" dirty="0">
              <a:solidFill>
                <a:schemeClr val="tx1"/>
              </a:solidFill>
              <a:latin typeface="Gill Sans Nova"/>
            </a:endParaRPr>
          </a:p>
          <a:p>
            <a:pPr>
              <a:buNone/>
            </a:pPr>
            <a:r>
              <a:rPr lang="en" sz="1800" dirty="0">
                <a:solidFill>
                  <a:schemeClr val="tx1"/>
                </a:solidFill>
                <a:latin typeface="Gill Sans Nova"/>
                <a:ea typeface="+mn-lt"/>
                <a:cs typeface="+mn-lt"/>
              </a:rPr>
              <a:t>p-value: 0.0</a:t>
            </a:r>
            <a:endParaRPr lang="en-US" sz="1800">
              <a:solidFill>
                <a:schemeClr val="tx1"/>
              </a:solidFill>
              <a:latin typeface="Gill Sans Nova"/>
              <a:ea typeface="+mn-lt"/>
              <a:cs typeface="+mn-lt"/>
            </a:endParaRPr>
          </a:p>
          <a:p>
            <a:pPr>
              <a:buNone/>
            </a:pPr>
            <a:endParaRPr lang="en" sz="1800" dirty="0">
              <a:solidFill>
                <a:schemeClr val="tx1"/>
              </a:solidFill>
              <a:latin typeface="Gill Sans Nova"/>
            </a:endParaRPr>
          </a:p>
          <a:p>
            <a:r>
              <a:rPr lang="en" sz="1800" dirty="0">
                <a:solidFill>
                  <a:schemeClr val="tx1"/>
                </a:solidFill>
                <a:latin typeface="Gill Sans Nova"/>
                <a:ea typeface="+mn-lt"/>
                <a:cs typeface="+mn-lt"/>
              </a:rPr>
              <a:t>There is a strong linear relationship between </a:t>
            </a:r>
            <a:r>
              <a:rPr lang="en" sz="1800" b="1" dirty="0">
                <a:solidFill>
                  <a:schemeClr val="tx1"/>
                </a:solidFill>
                <a:latin typeface="Gill Sans Nova"/>
                <a:ea typeface="+mn-lt"/>
                <a:cs typeface="+mn-lt"/>
              </a:rPr>
              <a:t>'</a:t>
            </a:r>
            <a:r>
              <a:rPr lang="en" sz="1800" b="1" dirty="0" err="1">
                <a:solidFill>
                  <a:schemeClr val="tx1"/>
                </a:solidFill>
                <a:latin typeface="Gill Sans Nova"/>
                <a:ea typeface="+mn-lt"/>
                <a:cs typeface="+mn-lt"/>
              </a:rPr>
              <a:t>loves_count</a:t>
            </a:r>
            <a:r>
              <a:rPr lang="en" sz="1800" b="1" dirty="0">
                <a:solidFill>
                  <a:schemeClr val="tx1"/>
                </a:solidFill>
                <a:latin typeface="Gill Sans Nova"/>
                <a:ea typeface="+mn-lt"/>
                <a:cs typeface="+mn-lt"/>
              </a:rPr>
              <a:t>'</a:t>
            </a:r>
            <a:r>
              <a:rPr lang="en" sz="1800" dirty="0">
                <a:solidFill>
                  <a:schemeClr val="tx1"/>
                </a:solidFill>
                <a:latin typeface="Gill Sans Nova"/>
                <a:ea typeface="+mn-lt"/>
                <a:cs typeface="+mn-lt"/>
              </a:rPr>
              <a:t> and </a:t>
            </a:r>
            <a:r>
              <a:rPr lang="en" sz="1800" b="1" dirty="0">
                <a:solidFill>
                  <a:schemeClr val="tx1"/>
                </a:solidFill>
                <a:latin typeface="Gill Sans Nova"/>
                <a:ea typeface="+mn-lt"/>
                <a:cs typeface="+mn-lt"/>
              </a:rPr>
              <a:t>'reviews'</a:t>
            </a:r>
          </a:p>
          <a:p>
            <a:pPr>
              <a:buNone/>
            </a:pPr>
            <a:endParaRPr lang="en" sz="1800" b="1" dirty="0">
              <a:solidFill>
                <a:schemeClr val="tx1"/>
              </a:solidFill>
              <a:latin typeface="Gill Sans Nova"/>
              <a:ea typeface="+mn-lt"/>
              <a:cs typeface="+mn-lt"/>
            </a:endParaRPr>
          </a:p>
        </p:txBody>
      </p:sp>
    </p:spTree>
    <p:extLst>
      <p:ext uri="{BB962C8B-B14F-4D97-AF65-F5344CB8AC3E}">
        <p14:creationId xmlns:p14="http://schemas.microsoft.com/office/powerpoint/2010/main" val="4587894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xmlns="" id="{99B5B3C5-A599-465B-B2B9-866E8B2087C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 y="-1"/>
            <a:ext cx="12192001"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xmlns="" id="{25C84982-7DD0-43B1-8A2D-BFA4DF1B4E6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 y="-1"/>
            <a:ext cx="12192001" cy="68580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bg1"/>
              </a:solidFill>
              <a:latin typeface="+mj-lt"/>
            </a:endParaRPr>
          </a:p>
        </p:txBody>
      </p:sp>
      <p:grpSp>
        <p:nvGrpSpPr>
          <p:cNvPr id="11" name="Decorative Circles">
            <a:extLst>
              <a:ext uri="{FF2B5EF4-FFF2-40B4-BE49-F238E27FC236}">
                <a16:creationId xmlns:a16="http://schemas.microsoft.com/office/drawing/2014/main" xmlns="" id="{1D912E1C-3BBA-42F0-A3EE-FEC382E7230A}"/>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1" y="-1"/>
            <a:ext cx="12192001" cy="6858001"/>
            <a:chOff x="-1" y="-1"/>
            <a:chExt cx="12192001" cy="6858001"/>
          </a:xfrm>
        </p:grpSpPr>
        <p:sp>
          <p:nvSpPr>
            <p:cNvPr id="12" name="Oval 11">
              <a:extLst>
                <a:ext uri="{FF2B5EF4-FFF2-40B4-BE49-F238E27FC236}">
                  <a16:creationId xmlns:a16="http://schemas.microsoft.com/office/drawing/2014/main" xmlns="" id="{2FEEAC76-E273-46A8-8F8E-CE59860FE70D}"/>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209098" y="727602"/>
              <a:ext cx="172408" cy="172408"/>
            </a:xfrm>
            <a:prstGeom prst="ellipse">
              <a:avLst/>
            </a:prstGeom>
            <a:solidFill>
              <a:schemeClr val="accent2">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xmlns="" id="{76594A0E-9400-45AD-A431-1DA1C0B2896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49947" y="136523"/>
              <a:ext cx="113367" cy="113367"/>
            </a:xfrm>
            <a:prstGeom prst="ellipse">
              <a:avLst/>
            </a:prstGeom>
            <a:solidFill>
              <a:srgbClr val="F39E29">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xmlns="" id="{20916D6C-D32F-42B6-8512-CD5EDB8F2B9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1575290" y="5859047"/>
              <a:ext cx="305780" cy="305780"/>
            </a:xfrm>
            <a:prstGeom prst="ellipse">
              <a:avLst/>
            </a:pr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xmlns="" id="{3834846D-59C6-40F4-907C-F1A4689B58F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5730" y="1133938"/>
              <a:ext cx="226735" cy="226735"/>
            </a:xfrm>
            <a:prstGeom prst="ellipse">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xmlns="" id="{5A257CDF-2E36-4DC7-8EE4-5CD8F8ECAC8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1536830" y="554419"/>
              <a:ext cx="382700" cy="382700"/>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xmlns="" id="{D5B26E0E-A115-4AE2-82D8-76BB93CC494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1224303" y="299808"/>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xmlns="" id="{755058DB-7E01-4E95-BF59-983AA1BBB38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1629630" y="5482355"/>
              <a:ext cx="94160" cy="94160"/>
            </a:xfrm>
            <a:prstGeom prst="ellipse">
              <a:avLst/>
            </a:prstGeom>
            <a:solidFill>
              <a:srgbClr val="E3BEB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xmlns="" id="{A810F7E2-23F3-44D6-B09E-71E556536052}"/>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415328" y="6124958"/>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xmlns="" id="{59D5C391-E1DB-410A-A78C-ED3BBDFF075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120382" y="6255986"/>
              <a:ext cx="305780" cy="305780"/>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xmlns="" id="{77C4944D-9373-4283-BCAA-927A0316659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934343" y="6204350"/>
              <a:ext cx="113367" cy="113367"/>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xmlns="" id="{6804C521-2D9F-4CE4-AFD3-D4F1551FEC6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1642244" y="6317718"/>
              <a:ext cx="549756" cy="540282"/>
            </a:xfrm>
            <a:custGeom>
              <a:avLst/>
              <a:gdLst>
                <a:gd name="connsiteX0" fmla="*/ 1224540 w 2115556"/>
                <a:gd name="connsiteY0" fmla="*/ 0 h 2079100"/>
                <a:gd name="connsiteX1" fmla="*/ 2090421 w 2115556"/>
                <a:gd name="connsiteY1" fmla="*/ 358660 h 2079100"/>
                <a:gd name="connsiteX2" fmla="*/ 2115556 w 2115556"/>
                <a:gd name="connsiteY2" fmla="*/ 386315 h 2079100"/>
                <a:gd name="connsiteX3" fmla="*/ 2115556 w 2115556"/>
                <a:gd name="connsiteY3" fmla="*/ 2062765 h 2079100"/>
                <a:gd name="connsiteX4" fmla="*/ 2100710 w 2115556"/>
                <a:gd name="connsiteY4" fmla="*/ 2079100 h 2079100"/>
                <a:gd name="connsiteX5" fmla="*/ 348370 w 2115556"/>
                <a:gd name="connsiteY5" fmla="*/ 2079100 h 2079100"/>
                <a:gd name="connsiteX6" fmla="*/ 279625 w 2115556"/>
                <a:gd name="connsiteY6" fmla="*/ 2003461 h 2079100"/>
                <a:gd name="connsiteX7" fmla="*/ 0 w 2115556"/>
                <a:gd name="connsiteY7" fmla="*/ 1224540 h 2079100"/>
                <a:gd name="connsiteX8" fmla="*/ 1224540 w 2115556"/>
                <a:gd name="connsiteY8" fmla="*/ 0 h 207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15556" h="2079100">
                  <a:moveTo>
                    <a:pt x="1224540" y="0"/>
                  </a:moveTo>
                  <a:cubicBezTo>
                    <a:pt x="1562687" y="0"/>
                    <a:pt x="1868823" y="137062"/>
                    <a:pt x="2090421" y="358660"/>
                  </a:cubicBezTo>
                  <a:lnTo>
                    <a:pt x="2115556" y="386315"/>
                  </a:lnTo>
                  <a:lnTo>
                    <a:pt x="2115556" y="2062765"/>
                  </a:lnTo>
                  <a:lnTo>
                    <a:pt x="2100710" y="2079100"/>
                  </a:lnTo>
                  <a:lnTo>
                    <a:pt x="348370" y="2079100"/>
                  </a:lnTo>
                  <a:lnTo>
                    <a:pt x="279625" y="2003461"/>
                  </a:lnTo>
                  <a:cubicBezTo>
                    <a:pt x="104938" y="1791789"/>
                    <a:pt x="0" y="1520419"/>
                    <a:pt x="0" y="1224540"/>
                  </a:cubicBezTo>
                  <a:cubicBezTo>
                    <a:pt x="0" y="548245"/>
                    <a:pt x="548245" y="0"/>
                    <a:pt x="1224540"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schemeClr val="bg1"/>
                </a:solidFill>
                <a:latin typeface="+mj-lt"/>
              </a:endParaRPr>
            </a:p>
          </p:txBody>
        </p:sp>
        <p:sp>
          <p:nvSpPr>
            <p:cNvPr id="23" name="Freeform: Shape 22">
              <a:extLst>
                <a:ext uri="{FF2B5EF4-FFF2-40B4-BE49-F238E27FC236}">
                  <a16:creationId xmlns:a16="http://schemas.microsoft.com/office/drawing/2014/main" xmlns="" id="{755AC65C-13EF-4182-AA3C-62BE165CC03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 y="-1"/>
              <a:ext cx="510196" cy="538336"/>
            </a:xfrm>
            <a:custGeom>
              <a:avLst/>
              <a:gdLst>
                <a:gd name="connsiteX0" fmla="*/ 0 w 510196"/>
                <a:gd name="connsiteY0" fmla="*/ 0 h 538336"/>
                <a:gd name="connsiteX1" fmla="*/ 459276 w 510196"/>
                <a:gd name="connsiteY1" fmla="*/ 0 h 538336"/>
                <a:gd name="connsiteX2" fmla="*/ 482126 w 510196"/>
                <a:gd name="connsiteY2" fmla="*/ 42098 h 538336"/>
                <a:gd name="connsiteX3" fmla="*/ 510196 w 510196"/>
                <a:gd name="connsiteY3" fmla="*/ 181136 h 538336"/>
                <a:gd name="connsiteX4" fmla="*/ 152996 w 510196"/>
                <a:gd name="connsiteY4" fmla="*/ 538336 h 538336"/>
                <a:gd name="connsiteX5" fmla="*/ 13958 w 510196"/>
                <a:gd name="connsiteY5" fmla="*/ 510266 h 538336"/>
                <a:gd name="connsiteX6" fmla="*/ 0 w 510196"/>
                <a:gd name="connsiteY6" fmla="*/ 502690 h 538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0196" h="538336">
                  <a:moveTo>
                    <a:pt x="0" y="0"/>
                  </a:moveTo>
                  <a:lnTo>
                    <a:pt x="459276" y="0"/>
                  </a:lnTo>
                  <a:lnTo>
                    <a:pt x="482126" y="42098"/>
                  </a:lnTo>
                  <a:cubicBezTo>
                    <a:pt x="500201" y="84833"/>
                    <a:pt x="510196" y="131817"/>
                    <a:pt x="510196" y="181136"/>
                  </a:cubicBezTo>
                  <a:cubicBezTo>
                    <a:pt x="510196" y="378412"/>
                    <a:pt x="350272" y="538336"/>
                    <a:pt x="152996" y="538336"/>
                  </a:cubicBezTo>
                  <a:cubicBezTo>
                    <a:pt x="103677" y="538336"/>
                    <a:pt x="56693" y="528341"/>
                    <a:pt x="13958" y="510266"/>
                  </a:cubicBezTo>
                  <a:lnTo>
                    <a:pt x="0" y="502690"/>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schemeClr val="bg1"/>
                </a:solidFill>
                <a:latin typeface="+mj-lt"/>
              </a:endParaRPr>
            </a:p>
          </p:txBody>
        </p:sp>
        <p:sp>
          <p:nvSpPr>
            <p:cNvPr id="24" name="Freeform: Shape 23">
              <a:extLst>
                <a:ext uri="{FF2B5EF4-FFF2-40B4-BE49-F238E27FC236}">
                  <a16:creationId xmlns:a16="http://schemas.microsoft.com/office/drawing/2014/main" xmlns="" id="{E40DA8D2-FA4B-4282-9D44-48C27B63A15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528695" y="1"/>
              <a:ext cx="554074" cy="282754"/>
            </a:xfrm>
            <a:custGeom>
              <a:avLst/>
              <a:gdLst>
                <a:gd name="connsiteX0" fmla="*/ 644 w 309162"/>
                <a:gd name="connsiteY0" fmla="*/ 0 h 157771"/>
                <a:gd name="connsiteX1" fmla="*/ 308518 w 309162"/>
                <a:gd name="connsiteY1" fmla="*/ 0 h 157771"/>
                <a:gd name="connsiteX2" fmla="*/ 309162 w 309162"/>
                <a:gd name="connsiteY2" fmla="*/ 3190 h 157771"/>
                <a:gd name="connsiteX3" fmla="*/ 154581 w 309162"/>
                <a:gd name="connsiteY3" fmla="*/ 157771 h 157771"/>
                <a:gd name="connsiteX4" fmla="*/ 0 w 309162"/>
                <a:gd name="connsiteY4" fmla="*/ 3190 h 157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162" h="157771">
                  <a:moveTo>
                    <a:pt x="644" y="0"/>
                  </a:moveTo>
                  <a:lnTo>
                    <a:pt x="308518" y="0"/>
                  </a:lnTo>
                  <a:lnTo>
                    <a:pt x="309162" y="3190"/>
                  </a:lnTo>
                  <a:cubicBezTo>
                    <a:pt x="309162" y="88563"/>
                    <a:pt x="239954" y="157771"/>
                    <a:pt x="154581" y="157771"/>
                  </a:cubicBezTo>
                  <a:cubicBezTo>
                    <a:pt x="69208" y="157771"/>
                    <a:pt x="0" y="88563"/>
                    <a:pt x="0" y="3190"/>
                  </a:cubicBez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schemeClr val="bg1"/>
                </a:solidFill>
                <a:latin typeface="+mj-lt"/>
              </a:endParaRPr>
            </a:p>
          </p:txBody>
        </p:sp>
        <p:sp>
          <p:nvSpPr>
            <p:cNvPr id="25" name="Oval 24">
              <a:extLst>
                <a:ext uri="{FF2B5EF4-FFF2-40B4-BE49-F238E27FC236}">
                  <a16:creationId xmlns:a16="http://schemas.microsoft.com/office/drawing/2014/main" xmlns="" id="{99065014-CB18-414D-A527-31ECC45700A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504140" y="1132500"/>
              <a:ext cx="84680" cy="84680"/>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6" name="Freeform: Shape 25">
              <a:extLst>
                <a:ext uri="{FF2B5EF4-FFF2-40B4-BE49-F238E27FC236}">
                  <a16:creationId xmlns:a16="http://schemas.microsoft.com/office/drawing/2014/main" xmlns="" id="{8F39E27A-56C1-4328-8DF1-2DA147C7848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2051348" y="5576515"/>
              <a:ext cx="137603" cy="210490"/>
            </a:xfrm>
            <a:custGeom>
              <a:avLst/>
              <a:gdLst>
                <a:gd name="connsiteX0" fmla="*/ 105245 w 137603"/>
                <a:gd name="connsiteY0" fmla="*/ 0 h 210490"/>
                <a:gd name="connsiteX1" fmla="*/ 137603 w 137603"/>
                <a:gd name="connsiteY1" fmla="*/ 6533 h 210490"/>
                <a:gd name="connsiteX2" fmla="*/ 137603 w 137603"/>
                <a:gd name="connsiteY2" fmla="*/ 203957 h 210490"/>
                <a:gd name="connsiteX3" fmla="*/ 105245 w 137603"/>
                <a:gd name="connsiteY3" fmla="*/ 210490 h 210490"/>
                <a:gd name="connsiteX4" fmla="*/ 0 w 137603"/>
                <a:gd name="connsiteY4" fmla="*/ 105245 h 210490"/>
                <a:gd name="connsiteX5" fmla="*/ 105245 w 137603"/>
                <a:gd name="connsiteY5" fmla="*/ 0 h 210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603" h="210490">
                  <a:moveTo>
                    <a:pt x="105245" y="0"/>
                  </a:moveTo>
                  <a:lnTo>
                    <a:pt x="137603" y="6533"/>
                  </a:lnTo>
                  <a:lnTo>
                    <a:pt x="137603" y="203957"/>
                  </a:lnTo>
                  <a:lnTo>
                    <a:pt x="105245" y="210490"/>
                  </a:lnTo>
                  <a:cubicBezTo>
                    <a:pt x="47120" y="210490"/>
                    <a:pt x="0" y="163370"/>
                    <a:pt x="0" y="105245"/>
                  </a:cubicBezTo>
                  <a:cubicBezTo>
                    <a:pt x="0" y="47120"/>
                    <a:pt x="47120" y="0"/>
                    <a:pt x="105245" y="0"/>
                  </a:cubicBezTo>
                  <a:close/>
                </a:path>
              </a:pathLst>
            </a:cu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schemeClr val="bg1"/>
                </a:solidFill>
                <a:latin typeface="+mj-lt"/>
              </a:endParaRPr>
            </a:p>
          </p:txBody>
        </p:sp>
      </p:grpSp>
      <p:sp useBgFill="1">
        <p:nvSpPr>
          <p:cNvPr id="28" name="Rectangle 27">
            <a:extLst>
              <a:ext uri="{FF2B5EF4-FFF2-40B4-BE49-F238E27FC236}">
                <a16:creationId xmlns:a16="http://schemas.microsoft.com/office/drawing/2014/main" xmlns="" id="{ABDACBDB-9C38-4364-A45F-E430E57D760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xmlns="" id="{E84FA0A4-DC00-4A44-912A-BAC6A6C131D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524" y="0"/>
            <a:ext cx="12188952" cy="6858000"/>
          </a:xfrm>
          <a:prstGeom prst="rect">
            <a:avLst/>
          </a:prstGeom>
          <a:solidFill>
            <a:schemeClr val="bg2">
              <a:lumMod val="9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bg1"/>
              </a:solidFill>
              <a:latin typeface="+mj-lt"/>
            </a:endParaRPr>
          </a:p>
        </p:txBody>
      </p:sp>
      <p:grpSp>
        <p:nvGrpSpPr>
          <p:cNvPr id="32" name="Decorative Circles">
            <a:extLst>
              <a:ext uri="{FF2B5EF4-FFF2-40B4-BE49-F238E27FC236}">
                <a16:creationId xmlns:a16="http://schemas.microsoft.com/office/drawing/2014/main" xmlns="" id="{2880F677-3490-475B-ABC2-E84BDEC56AE6}"/>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374277" y="956155"/>
            <a:ext cx="9049452" cy="1836961"/>
            <a:chOff x="374277" y="956155"/>
            <a:chExt cx="9049452" cy="1836961"/>
          </a:xfrm>
        </p:grpSpPr>
        <p:sp>
          <p:nvSpPr>
            <p:cNvPr id="33" name="Oval 32">
              <a:extLst>
                <a:ext uri="{FF2B5EF4-FFF2-40B4-BE49-F238E27FC236}">
                  <a16:creationId xmlns:a16="http://schemas.microsoft.com/office/drawing/2014/main" xmlns="" id="{A7BBAE30-715D-4400-9E05-1E39217EC82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106096" y="1977248"/>
              <a:ext cx="226735" cy="226735"/>
            </a:xfrm>
            <a:prstGeom prst="ellipse">
              <a:avLst/>
            </a:prstGeom>
            <a:solidFill>
              <a:srgbClr val="9744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xmlns="" id="{2F9419BD-66B8-4B5D-979F-64863DD3219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5168530" y="956155"/>
              <a:ext cx="466441" cy="466441"/>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xmlns="" id="{40E411BB-D3CD-40AD-9676-915898DABD6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310362" y="2354408"/>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xmlns="" id="{70FC9C30-25A3-47A4-9A66-92AE50359B62}"/>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374277" y="1901154"/>
              <a:ext cx="226735" cy="226735"/>
            </a:xfrm>
            <a:prstGeom prst="ellipse">
              <a:avLst/>
            </a:prstGeom>
            <a:solidFill>
              <a:srgbClr val="9744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xmlns="" id="{38C1C480-F57B-4132-A7DA-6909F076CFA2}"/>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601012" y="2326675"/>
              <a:ext cx="466441" cy="466441"/>
            </a:xfrm>
            <a:prstGeom prst="ellipse">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9" name="Oval 3">
            <a:extLst>
              <a:ext uri="{FF2B5EF4-FFF2-40B4-BE49-F238E27FC236}">
                <a16:creationId xmlns:a16="http://schemas.microsoft.com/office/drawing/2014/main" xmlns="" id="{83530D07-6CB8-4A4F-8F6A-9BA5DAFB31A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grayWhite">
          <a:xfrm>
            <a:off x="665048" y="0"/>
            <a:ext cx="4408870" cy="2474031"/>
          </a:xfrm>
          <a:custGeom>
            <a:avLst/>
            <a:gdLst>
              <a:gd name="connsiteX0" fmla="*/ 18128 w 4408870"/>
              <a:gd name="connsiteY0" fmla="*/ 0 h 2474031"/>
              <a:gd name="connsiteX1" fmla="*/ 4390742 w 4408870"/>
              <a:gd name="connsiteY1" fmla="*/ 0 h 2474031"/>
              <a:gd name="connsiteX2" fmla="*/ 4397489 w 4408870"/>
              <a:gd name="connsiteY2" fmla="*/ 44205 h 2474031"/>
              <a:gd name="connsiteX3" fmla="*/ 4408870 w 4408870"/>
              <a:gd name="connsiteY3" fmla="*/ 269596 h 2474031"/>
              <a:gd name="connsiteX4" fmla="*/ 2204435 w 4408870"/>
              <a:gd name="connsiteY4" fmla="*/ 2474031 h 2474031"/>
              <a:gd name="connsiteX5" fmla="*/ 0 w 4408870"/>
              <a:gd name="connsiteY5" fmla="*/ 269596 h 2474031"/>
              <a:gd name="connsiteX6" fmla="*/ 11381 w 4408870"/>
              <a:gd name="connsiteY6" fmla="*/ 44205 h 2474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8870" h="2474031">
                <a:moveTo>
                  <a:pt x="18128" y="0"/>
                </a:moveTo>
                <a:lnTo>
                  <a:pt x="4390742" y="0"/>
                </a:lnTo>
                <a:lnTo>
                  <a:pt x="4397489" y="44205"/>
                </a:lnTo>
                <a:cubicBezTo>
                  <a:pt x="4405015" y="118312"/>
                  <a:pt x="4408870" y="193504"/>
                  <a:pt x="4408870" y="269596"/>
                </a:cubicBezTo>
                <a:cubicBezTo>
                  <a:pt x="4408870" y="1487072"/>
                  <a:pt x="3421911" y="2474031"/>
                  <a:pt x="2204435" y="2474031"/>
                </a:cubicBezTo>
                <a:cubicBezTo>
                  <a:pt x="986959" y="2474031"/>
                  <a:pt x="0" y="1487072"/>
                  <a:pt x="0" y="269596"/>
                </a:cubicBezTo>
                <a:cubicBezTo>
                  <a:pt x="0" y="193504"/>
                  <a:pt x="3855" y="118312"/>
                  <a:pt x="11381" y="44205"/>
                </a:cubicBezTo>
                <a:close/>
              </a:path>
            </a:pathLst>
          </a:cu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 name="Graphic 40">
            <a:extLst>
              <a:ext uri="{FF2B5EF4-FFF2-40B4-BE49-F238E27FC236}">
                <a16:creationId xmlns:a16="http://schemas.microsoft.com/office/drawing/2014/main" xmlns="" id="{94965F7A-44F2-4AEF-8A25-106E57C63796}"/>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xmlns="" val="1"/>
              </p:ext>
            </p:extLst>
          </p:nvPr>
        </p:nvPicPr>
        <p:blipFill rotWithShape="1">
          <a:blip r:embed="rId2" cstate="print">
            <a:duotone>
              <a:schemeClr val="accent3">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l="14832" t="48467" r="13582" b="10444"/>
          <a:stretch/>
        </p:blipFill>
        <p:spPr>
          <a:xfrm>
            <a:off x="688614" y="34965"/>
            <a:ext cx="4368276" cy="2507327"/>
          </a:xfrm>
          <a:prstGeom prst="rect">
            <a:avLst/>
          </a:prstGeom>
        </p:spPr>
      </p:pic>
      <p:sp>
        <p:nvSpPr>
          <p:cNvPr id="43" name="Oval 4">
            <a:extLst>
              <a:ext uri="{FF2B5EF4-FFF2-40B4-BE49-F238E27FC236}">
                <a16:creationId xmlns:a16="http://schemas.microsoft.com/office/drawing/2014/main" xmlns="" id="{A0B0F77F-92C2-4EA4-88A3-070B345D00A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5909152" y="94983"/>
            <a:ext cx="2698133" cy="2698133"/>
          </a:xfrm>
          <a:prstGeom prst="ellipse">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2">
            <a:extLst>
              <a:ext uri="{FF2B5EF4-FFF2-40B4-BE49-F238E27FC236}">
                <a16:creationId xmlns:a16="http://schemas.microsoft.com/office/drawing/2014/main" xmlns="" id="{2F3205C3-F980-4EB3-9545-9CAA456A4DC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grayWhite">
          <a:xfrm>
            <a:off x="9326987" y="0"/>
            <a:ext cx="2861965" cy="3133761"/>
          </a:xfrm>
          <a:custGeom>
            <a:avLst/>
            <a:gdLst>
              <a:gd name="connsiteX0" fmla="*/ 152193 w 2976254"/>
              <a:gd name="connsiteY0" fmla="*/ 0 h 3258904"/>
              <a:gd name="connsiteX1" fmla="*/ 2976254 w 2976254"/>
              <a:gd name="connsiteY1" fmla="*/ 0 h 3258904"/>
              <a:gd name="connsiteX2" fmla="*/ 2976254 w 2976254"/>
              <a:gd name="connsiteY2" fmla="*/ 3192289 h 3258904"/>
              <a:gd name="connsiteX3" fmla="*/ 2908439 w 2976254"/>
              <a:gd name="connsiteY3" fmla="*/ 3209726 h 3258904"/>
              <a:gd name="connsiteX4" fmla="*/ 2420603 w 2976254"/>
              <a:gd name="connsiteY4" fmla="*/ 3258904 h 3258904"/>
              <a:gd name="connsiteX5" fmla="*/ 0 w 2976254"/>
              <a:gd name="connsiteY5" fmla="*/ 838301 h 3258904"/>
              <a:gd name="connsiteX6" fmla="*/ 108826 w 2976254"/>
              <a:gd name="connsiteY6" fmla="*/ 118488 h 3258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76254" h="3258904">
                <a:moveTo>
                  <a:pt x="152193" y="0"/>
                </a:moveTo>
                <a:lnTo>
                  <a:pt x="2976254" y="0"/>
                </a:lnTo>
                <a:lnTo>
                  <a:pt x="2976254" y="3192289"/>
                </a:lnTo>
                <a:lnTo>
                  <a:pt x="2908439" y="3209726"/>
                </a:lnTo>
                <a:cubicBezTo>
                  <a:pt x="2750864" y="3241971"/>
                  <a:pt x="2587711" y="3258904"/>
                  <a:pt x="2420603" y="3258904"/>
                </a:cubicBezTo>
                <a:cubicBezTo>
                  <a:pt x="1083741" y="3258904"/>
                  <a:pt x="0" y="2175163"/>
                  <a:pt x="0" y="838301"/>
                </a:cubicBezTo>
                <a:cubicBezTo>
                  <a:pt x="0" y="587639"/>
                  <a:pt x="38100" y="345877"/>
                  <a:pt x="108826" y="118488"/>
                </a:cubicBezTo>
                <a:close/>
              </a:path>
            </a:pathLst>
          </a:cu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schemeClr val="bg1"/>
              </a:solidFill>
              <a:latin typeface="+mj-lt"/>
            </a:endParaRPr>
          </a:p>
        </p:txBody>
      </p:sp>
      <p:pic>
        <p:nvPicPr>
          <p:cNvPr id="47" name="Graphic 46">
            <a:extLst>
              <a:ext uri="{FF2B5EF4-FFF2-40B4-BE49-F238E27FC236}">
                <a16:creationId xmlns:a16="http://schemas.microsoft.com/office/drawing/2014/main" xmlns="" id="{D916385E-2011-4632-B599-29C7D2834E14}"/>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xmlns="" val="1"/>
              </p:ext>
            </p:extLst>
          </p:nvPr>
        </p:nvPicPr>
        <p:blipFill rotWithShape="1">
          <a:blip r:embed="rId4" cstate="print">
            <a:biLevel thresh="25000"/>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l="35917" t="40037" r="12288" b="12942"/>
          <a:stretch/>
        </p:blipFill>
        <p:spPr>
          <a:xfrm rot="5400000">
            <a:off x="9216339" y="143722"/>
            <a:ext cx="3119383" cy="2831939"/>
          </a:xfrm>
          <a:prstGeom prst="rect">
            <a:avLst/>
          </a:prstGeom>
        </p:spPr>
      </p:pic>
      <p:sp>
        <p:nvSpPr>
          <p:cNvPr id="2" name="Title 1">
            <a:extLst>
              <a:ext uri="{FF2B5EF4-FFF2-40B4-BE49-F238E27FC236}">
                <a16:creationId xmlns:a16="http://schemas.microsoft.com/office/drawing/2014/main" xmlns="" id="{97336041-672F-DF44-EB54-136E70D0718E}"/>
              </a:ext>
            </a:extLst>
          </p:cNvPr>
          <p:cNvSpPr>
            <a:spLocks noGrp="1"/>
          </p:cNvSpPr>
          <p:nvPr>
            <p:ph type="title"/>
          </p:nvPr>
        </p:nvSpPr>
        <p:spPr>
          <a:xfrm>
            <a:off x="3787826" y="3085399"/>
            <a:ext cx="7311973" cy="2062125"/>
          </a:xfrm>
        </p:spPr>
        <p:txBody>
          <a:bodyPr vert="horz" lIns="91440" tIns="45720" rIns="91440" bIns="45720" rtlCol="0" anchor="b">
            <a:normAutofit/>
          </a:bodyPr>
          <a:lstStyle/>
          <a:p>
            <a:r>
              <a:rPr lang="en-US"/>
              <a:t>Thankyou</a:t>
            </a:r>
          </a:p>
        </p:txBody>
      </p:sp>
      <p:pic>
        <p:nvPicPr>
          <p:cNvPr id="49" name="Graphic 48">
            <a:extLst>
              <a:ext uri="{FF2B5EF4-FFF2-40B4-BE49-F238E27FC236}">
                <a16:creationId xmlns:a16="http://schemas.microsoft.com/office/drawing/2014/main" xmlns="" id="{A6269A2E-1142-4640-87F2-FB272B760D89}"/>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xmlns="" val="1"/>
              </p:ext>
            </p:extLst>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xmlns="" r:embed="rId7"/>
              </a:ext>
            </a:extLst>
          </a:blip>
          <a:stretch>
            <a:fillRect/>
          </a:stretch>
        </p:blipFill>
        <p:spPr>
          <a:xfrm>
            <a:off x="5909151" y="94982"/>
            <a:ext cx="2698133" cy="2698133"/>
          </a:xfrm>
          <a:prstGeom prst="rect">
            <a:avLst/>
          </a:prstGeom>
        </p:spPr>
      </p:pic>
      <p:sp>
        <p:nvSpPr>
          <p:cNvPr id="51" name="Oval 1">
            <a:extLst>
              <a:ext uri="{FF2B5EF4-FFF2-40B4-BE49-F238E27FC236}">
                <a16:creationId xmlns:a16="http://schemas.microsoft.com/office/drawing/2014/main" xmlns="" id="{6268828B-23B3-4AF6-A838-6F0128B6FCD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0590" y="3219078"/>
            <a:ext cx="3186814" cy="3638922"/>
          </a:xfrm>
          <a:custGeom>
            <a:avLst/>
            <a:gdLst>
              <a:gd name="connsiteX0" fmla="*/ 1156116 w 3186814"/>
              <a:gd name="connsiteY0" fmla="*/ 0 h 3638922"/>
              <a:gd name="connsiteX1" fmla="*/ 3186814 w 3186814"/>
              <a:gd name="connsiteY1" fmla="*/ 2030698 h 3638922"/>
              <a:gd name="connsiteX2" fmla="*/ 2447829 w 3186814"/>
              <a:gd name="connsiteY2" fmla="*/ 3597684 h 3638922"/>
              <a:gd name="connsiteX3" fmla="*/ 2392682 w 3186814"/>
              <a:gd name="connsiteY3" fmla="*/ 3638922 h 3638922"/>
              <a:gd name="connsiteX4" fmla="*/ 0 w 3186814"/>
              <a:gd name="connsiteY4" fmla="*/ 3638922 h 3638922"/>
              <a:gd name="connsiteX5" fmla="*/ 0 w 3186814"/>
              <a:gd name="connsiteY5" fmla="*/ 362315 h 3638922"/>
              <a:gd name="connsiteX6" fmla="*/ 20733 w 3186814"/>
              <a:gd name="connsiteY6" fmla="*/ 346811 h 3638922"/>
              <a:gd name="connsiteX7" fmla="*/ 1156116 w 3186814"/>
              <a:gd name="connsiteY7" fmla="*/ 0 h 3638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86814" h="3638922">
                <a:moveTo>
                  <a:pt x="1156116" y="0"/>
                </a:moveTo>
                <a:cubicBezTo>
                  <a:pt x="2277640" y="0"/>
                  <a:pt x="3186814" y="909174"/>
                  <a:pt x="3186814" y="2030698"/>
                </a:cubicBezTo>
                <a:cubicBezTo>
                  <a:pt x="3186814" y="2661556"/>
                  <a:pt x="2899146" y="3225224"/>
                  <a:pt x="2447829" y="3597684"/>
                </a:cubicBezTo>
                <a:lnTo>
                  <a:pt x="2392682" y="3638922"/>
                </a:lnTo>
                <a:lnTo>
                  <a:pt x="0" y="3638922"/>
                </a:lnTo>
                <a:lnTo>
                  <a:pt x="0" y="362315"/>
                </a:lnTo>
                <a:lnTo>
                  <a:pt x="20733" y="346811"/>
                </a:lnTo>
                <a:cubicBezTo>
                  <a:pt x="344835" y="127853"/>
                  <a:pt x="735545" y="0"/>
                  <a:pt x="1156116" y="0"/>
                </a:cubicBezTo>
                <a:close/>
              </a:path>
            </a:pathLst>
          </a:cu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3" name="Graphic 52">
            <a:extLst>
              <a:ext uri="{FF2B5EF4-FFF2-40B4-BE49-F238E27FC236}">
                <a16:creationId xmlns:a16="http://schemas.microsoft.com/office/drawing/2014/main" xmlns="" id="{39A1D611-C6DC-43FA-ACA3-C4E70E1BD0B7}"/>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xmlns="" val="1"/>
              </p:ext>
            </p:extLst>
          </p:nvPr>
        </p:nvPicPr>
        <p:blipFill>
          <a:blip r:embed="rId8" cstate="print">
            <a:duotone>
              <a:schemeClr val="accent3">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xmlns="" r:embed="rId9"/>
              </a:ext>
            </a:extLst>
          </a:blip>
          <a:stretch>
            <a:fillRect/>
          </a:stretch>
        </p:blipFill>
        <p:spPr>
          <a:xfrm>
            <a:off x="-42100" y="3665550"/>
            <a:ext cx="3192449" cy="3192449"/>
          </a:xfrm>
          <a:prstGeom prst="rect">
            <a:avLst/>
          </a:prstGeom>
        </p:spPr>
      </p:pic>
    </p:spTree>
    <p:extLst>
      <p:ext uri="{BB962C8B-B14F-4D97-AF65-F5344CB8AC3E}">
        <p14:creationId xmlns:p14="http://schemas.microsoft.com/office/powerpoint/2010/main" val="19876090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8501DF4-81AB-7728-CD4C-990766D02911}"/>
              </a:ext>
            </a:extLst>
          </p:cNvPr>
          <p:cNvSpPr>
            <a:spLocks noGrp="1"/>
          </p:cNvSpPr>
          <p:nvPr>
            <p:ph type="title"/>
          </p:nvPr>
        </p:nvSpPr>
        <p:spPr/>
        <p:txBody>
          <a:bodyPr/>
          <a:lstStyle/>
          <a:p>
            <a:r>
              <a:rPr lang="en-US"/>
              <a:t>About Datasets</a:t>
            </a:r>
          </a:p>
        </p:txBody>
      </p:sp>
      <p:sp>
        <p:nvSpPr>
          <p:cNvPr id="3" name="Content Placeholder 2">
            <a:extLst>
              <a:ext uri="{FF2B5EF4-FFF2-40B4-BE49-F238E27FC236}">
                <a16:creationId xmlns:a16="http://schemas.microsoft.com/office/drawing/2014/main" xmlns="" id="{52B31B8E-920C-010A-7AC4-B0E7FC8EBF60}"/>
              </a:ext>
            </a:extLst>
          </p:cNvPr>
          <p:cNvSpPr>
            <a:spLocks noGrp="1"/>
          </p:cNvSpPr>
          <p:nvPr>
            <p:ph idx="1"/>
          </p:nvPr>
        </p:nvSpPr>
        <p:spPr/>
        <p:txBody>
          <a:bodyPr vert="horz" lIns="91440" tIns="45720" rIns="91440" bIns="45720" rtlCol="0" anchor="t">
            <a:normAutofit fontScale="92500" lnSpcReduction="10000"/>
          </a:bodyPr>
          <a:lstStyle/>
          <a:p>
            <a:pPr algn="just">
              <a:buClr>
                <a:srgbClr val="797B45"/>
              </a:buClr>
            </a:pPr>
            <a:r>
              <a:rPr lang="en-US" sz="2400">
                <a:latin typeface="Gill Sans Nova"/>
                <a:cs typeface="Calibri"/>
              </a:rPr>
              <a:t>There</a:t>
            </a:r>
            <a:r>
              <a:rPr lang="en-US" sz="2400">
                <a:latin typeface="Gill Sans Nova"/>
                <a:ea typeface="+mn-lt"/>
                <a:cs typeface="+mn-lt"/>
              </a:rPr>
              <a:t> are two different datasets provided for our analysis of Sephora products</a:t>
            </a:r>
            <a:r>
              <a:rPr lang="en-US" sz="2400">
                <a:latin typeface="Gill Sans Nova"/>
                <a:cs typeface="Calibri"/>
              </a:rPr>
              <a:t> </a:t>
            </a:r>
            <a:endParaRPr lang="en-US" sz="2400">
              <a:latin typeface="Gill Sans Nova"/>
            </a:endParaRPr>
          </a:p>
          <a:p>
            <a:pPr algn="just">
              <a:buClr>
                <a:srgbClr val="797B45"/>
              </a:buClr>
            </a:pPr>
            <a:r>
              <a:rPr lang="en-US" sz="2400">
                <a:latin typeface="Gill Sans Nova"/>
                <a:cs typeface="Calibri"/>
              </a:rPr>
              <a:t>One</a:t>
            </a:r>
            <a:r>
              <a:rPr lang="en-US" sz="2400">
                <a:latin typeface="Gill Sans Nova"/>
                <a:ea typeface="+mn-lt"/>
                <a:cs typeface="+mn-lt"/>
              </a:rPr>
              <a:t> dataset is about Overview of Sephora products, which has 8494 rows and 27 columns</a:t>
            </a:r>
            <a:r>
              <a:rPr lang="en-US" sz="2400">
                <a:latin typeface="Gill Sans Nova"/>
                <a:cs typeface="Calibri"/>
              </a:rPr>
              <a:t> </a:t>
            </a:r>
            <a:endParaRPr lang="en-US" sz="2400">
              <a:latin typeface="Gill Sans Nova"/>
            </a:endParaRPr>
          </a:p>
          <a:p>
            <a:pPr algn="just">
              <a:buClr>
                <a:srgbClr val="797B45"/>
              </a:buClr>
            </a:pPr>
            <a:r>
              <a:rPr lang="en-US" sz="2400">
                <a:latin typeface="Gill Sans Nova"/>
                <a:cs typeface="Calibri"/>
              </a:rPr>
              <a:t>Other</a:t>
            </a:r>
            <a:r>
              <a:rPr lang="en-US" sz="2400">
                <a:latin typeface="Gill Sans Nova"/>
                <a:ea typeface="+mn-lt"/>
                <a:cs typeface="+mn-lt"/>
              </a:rPr>
              <a:t> dataset is about detailed review of each author about their product they purchased</a:t>
            </a:r>
            <a:r>
              <a:rPr lang="en-US" sz="2400">
                <a:latin typeface="Gill Sans Nova"/>
                <a:cs typeface="Calibri"/>
              </a:rPr>
              <a:t> </a:t>
            </a:r>
            <a:r>
              <a:rPr lang="en-US" sz="2400">
                <a:latin typeface="Gill Sans Nova"/>
                <a:cs typeface="Arial"/>
              </a:rPr>
              <a:t> </a:t>
            </a:r>
            <a:r>
              <a:rPr lang="en-US" sz="2400">
                <a:latin typeface="Gill Sans Nova"/>
                <a:cs typeface="Calibri"/>
              </a:rPr>
              <a:t>is</a:t>
            </a:r>
            <a:r>
              <a:rPr lang="en-US" sz="2400">
                <a:latin typeface="Gill Sans Nova"/>
                <a:ea typeface="+mn-lt"/>
                <a:cs typeface="+mn-lt"/>
              </a:rPr>
              <a:t> around 808855 rows and 19 columns. This dataset is a concatenation of two datasets</a:t>
            </a:r>
            <a:r>
              <a:rPr lang="en-US" sz="2400">
                <a:latin typeface="Gill Sans Nova"/>
                <a:cs typeface="Calibri"/>
              </a:rPr>
              <a:t> </a:t>
            </a:r>
            <a:endParaRPr lang="en-US" sz="2400">
              <a:latin typeface="Gill Sans Nova"/>
            </a:endParaRPr>
          </a:p>
          <a:p>
            <a:pPr algn="just">
              <a:buClr>
                <a:srgbClr val="797B45"/>
              </a:buClr>
            </a:pPr>
            <a:r>
              <a:rPr lang="en-US" sz="2400">
                <a:solidFill>
                  <a:srgbClr val="3C4043"/>
                </a:solidFill>
                <a:latin typeface="Gill Sans Nova"/>
                <a:ea typeface="+mn-lt"/>
                <a:cs typeface="+mn-lt"/>
              </a:rPr>
              <a:t>Information</a:t>
            </a:r>
            <a:r>
              <a:rPr lang="en-US" sz="2400">
                <a:latin typeface="Gill Sans Nova"/>
                <a:ea typeface="+mn-lt"/>
                <a:cs typeface="+mn-lt"/>
              </a:rPr>
              <a:t> about all beauty products  from the Sephora online store, including product and brand names, prices, ingredients, ratings, and all features.</a:t>
            </a:r>
            <a:r>
              <a:rPr lang="en-US" sz="2400">
                <a:solidFill>
                  <a:srgbClr val="3C4043"/>
                </a:solidFill>
                <a:latin typeface="Gill Sans Nova"/>
                <a:ea typeface="+mn-lt"/>
                <a:cs typeface="+mn-lt"/>
              </a:rPr>
              <a:t> </a:t>
            </a:r>
            <a:endParaRPr lang="en-US" sz="2400">
              <a:latin typeface="Gill Sans Nova"/>
            </a:endParaRPr>
          </a:p>
          <a:p>
            <a:pPr algn="just">
              <a:buClr>
                <a:srgbClr val="797B45"/>
              </a:buClr>
            </a:pPr>
            <a:r>
              <a:rPr lang="en-US" sz="2400">
                <a:solidFill>
                  <a:srgbClr val="3C4043"/>
                </a:solidFill>
                <a:latin typeface="Gill Sans Nova"/>
                <a:ea typeface="+mn-lt"/>
                <a:cs typeface="+mn-lt"/>
              </a:rPr>
              <a:t>User reviews of all products from the Skincare category, including user appearances, and review ratings by other users </a:t>
            </a:r>
            <a:endParaRPr lang="en-US" sz="2400">
              <a:latin typeface="Gill Sans Nova"/>
            </a:endParaRPr>
          </a:p>
          <a:p>
            <a:pPr algn="just">
              <a:buClr>
                <a:srgbClr val="797B45"/>
              </a:buClr>
            </a:pPr>
            <a:endParaRPr lang="en-US" sz="2400">
              <a:latin typeface="Gill Sans Nova"/>
              <a:cs typeface="Calibri"/>
            </a:endParaRPr>
          </a:p>
          <a:p>
            <a:pPr algn="just">
              <a:buClr>
                <a:srgbClr val="797B45"/>
              </a:buClr>
            </a:pPr>
            <a:r>
              <a:rPr lang="en-US" sz="2400">
                <a:ea typeface="+mn-lt"/>
                <a:cs typeface="+mn-lt"/>
                <a:hlinkClick r:id="rId2"/>
              </a:rPr>
              <a:t>Kaggle Sephora Products and Skin care reviews</a:t>
            </a:r>
            <a:endParaRPr lang="en-US" sz="2400">
              <a:latin typeface="Gill Sans Nova"/>
              <a:cs typeface="Calibri"/>
            </a:endParaRPr>
          </a:p>
        </p:txBody>
      </p:sp>
    </p:spTree>
    <p:extLst>
      <p:ext uri="{BB962C8B-B14F-4D97-AF65-F5344CB8AC3E}">
        <p14:creationId xmlns:p14="http://schemas.microsoft.com/office/powerpoint/2010/main" val="28100989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8501DF4-81AB-7728-CD4C-990766D02911}"/>
              </a:ext>
            </a:extLst>
          </p:cNvPr>
          <p:cNvSpPr>
            <a:spLocks noGrp="1"/>
          </p:cNvSpPr>
          <p:nvPr>
            <p:ph type="title"/>
          </p:nvPr>
        </p:nvSpPr>
        <p:spPr/>
        <p:txBody>
          <a:bodyPr>
            <a:normAutofit/>
          </a:bodyPr>
          <a:lstStyle/>
          <a:p>
            <a:r>
              <a:rPr lang="en-US" dirty="0"/>
              <a:t>Flow Diagram</a:t>
            </a:r>
          </a:p>
        </p:txBody>
      </p:sp>
      <p:pic>
        <p:nvPicPr>
          <p:cNvPr id="4" name="Picture 4">
            <a:extLst>
              <a:ext uri="{FF2B5EF4-FFF2-40B4-BE49-F238E27FC236}">
                <a16:creationId xmlns:a16="http://schemas.microsoft.com/office/drawing/2014/main" xmlns="" id="{B84A3474-38AA-3F15-9088-E884AEA078DB}"/>
              </a:ext>
            </a:extLst>
          </p:cNvPr>
          <p:cNvPicPr>
            <a:picLocks noGrp="1" noChangeAspect="1"/>
          </p:cNvPicPr>
          <p:nvPr>
            <p:ph idx="1"/>
          </p:nvPr>
        </p:nvPicPr>
        <p:blipFill>
          <a:blip r:embed="rId2"/>
          <a:stretch>
            <a:fillRect/>
          </a:stretch>
        </p:blipFill>
        <p:spPr>
          <a:xfrm>
            <a:off x="777240" y="2148288"/>
            <a:ext cx="10659110" cy="1877212"/>
          </a:xfrm>
        </p:spPr>
      </p:pic>
    </p:spTree>
    <p:extLst>
      <p:ext uri="{BB962C8B-B14F-4D97-AF65-F5344CB8AC3E}">
        <p14:creationId xmlns:p14="http://schemas.microsoft.com/office/powerpoint/2010/main" val="19991145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xmlns="" id="{F596E531-7430-4087-BC87-6EBBD9F5BB5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xmlns="" id="{3761DBE9-7FE6-4545-A3E3-3CB13BEFBE4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524" y="0"/>
            <a:ext cx="12188952" cy="6858000"/>
          </a:xfrm>
          <a:prstGeom prst="rect">
            <a:avLst/>
          </a:prstGeom>
          <a:solidFill>
            <a:schemeClr val="bg2">
              <a:lumMod val="9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bg1"/>
              </a:solidFill>
              <a:latin typeface="+mj-lt"/>
            </a:endParaRPr>
          </a:p>
        </p:txBody>
      </p:sp>
      <p:sp>
        <p:nvSpPr>
          <p:cNvPr id="2" name="Title 1">
            <a:extLst>
              <a:ext uri="{FF2B5EF4-FFF2-40B4-BE49-F238E27FC236}">
                <a16:creationId xmlns:a16="http://schemas.microsoft.com/office/drawing/2014/main" xmlns="" id="{58501DF4-81AB-7728-CD4C-990766D02911}"/>
              </a:ext>
            </a:extLst>
          </p:cNvPr>
          <p:cNvSpPr>
            <a:spLocks noGrp="1"/>
          </p:cNvSpPr>
          <p:nvPr>
            <p:ph type="title"/>
          </p:nvPr>
        </p:nvSpPr>
        <p:spPr>
          <a:xfrm>
            <a:off x="777240" y="-566456"/>
            <a:ext cx="6765026" cy="2493876"/>
          </a:xfrm>
        </p:spPr>
        <p:txBody>
          <a:bodyPr anchor="b">
            <a:normAutofit/>
          </a:bodyPr>
          <a:lstStyle/>
          <a:p>
            <a:r>
              <a:rPr lang="en-US" sz="4400"/>
              <a:t>Contents</a:t>
            </a:r>
          </a:p>
        </p:txBody>
      </p:sp>
      <p:sp>
        <p:nvSpPr>
          <p:cNvPr id="3" name="Content Placeholder 2">
            <a:extLst>
              <a:ext uri="{FF2B5EF4-FFF2-40B4-BE49-F238E27FC236}">
                <a16:creationId xmlns:a16="http://schemas.microsoft.com/office/drawing/2014/main" xmlns="" id="{52B31B8E-920C-010A-7AC4-B0E7FC8EBF60}"/>
              </a:ext>
            </a:extLst>
          </p:cNvPr>
          <p:cNvSpPr>
            <a:spLocks noGrp="1"/>
          </p:cNvSpPr>
          <p:nvPr>
            <p:ph idx="1"/>
          </p:nvPr>
        </p:nvSpPr>
        <p:spPr>
          <a:xfrm>
            <a:off x="777240" y="2185330"/>
            <a:ext cx="6765026" cy="3991632"/>
          </a:xfrm>
        </p:spPr>
        <p:txBody>
          <a:bodyPr vert="horz" lIns="91440" tIns="45720" rIns="91440" bIns="45720" rtlCol="0" anchor="t">
            <a:noAutofit/>
          </a:bodyPr>
          <a:lstStyle/>
          <a:p>
            <a:r>
              <a:rPr lang="en-US" sz="1800">
                <a:latin typeface="Gill Sans Nova"/>
                <a:cs typeface="Calibri"/>
              </a:rPr>
              <a:t>Data Display</a:t>
            </a:r>
          </a:p>
          <a:p>
            <a:pPr>
              <a:buClr>
                <a:srgbClr val="797B45"/>
              </a:buClr>
            </a:pPr>
            <a:r>
              <a:rPr lang="en-US" sz="1800">
                <a:latin typeface="Gill Sans Nova"/>
                <a:cs typeface="Calibri"/>
              </a:rPr>
              <a:t>Feature Engineering</a:t>
            </a:r>
          </a:p>
          <a:p>
            <a:pPr>
              <a:buClr>
                <a:srgbClr val="797B45"/>
              </a:buClr>
            </a:pPr>
            <a:r>
              <a:rPr lang="en-US" sz="1800">
                <a:latin typeface="Gill Sans Nova"/>
                <a:cs typeface="Calibri"/>
              </a:rPr>
              <a:t>Null value of Each column and its visualization</a:t>
            </a:r>
          </a:p>
          <a:p>
            <a:pPr>
              <a:buClr>
                <a:srgbClr val="797B45"/>
              </a:buClr>
            </a:pPr>
            <a:r>
              <a:rPr lang="en-US" sz="1800">
                <a:latin typeface="Gill Sans Nova"/>
                <a:cs typeface="Calibri"/>
              </a:rPr>
              <a:t>Data Cleaning</a:t>
            </a:r>
          </a:p>
          <a:p>
            <a:pPr lvl="1">
              <a:buClr>
                <a:srgbClr val="797B45"/>
              </a:buClr>
            </a:pPr>
            <a:r>
              <a:rPr lang="en-US">
                <a:latin typeface="Gill Sans Nova"/>
                <a:cs typeface="Calibri"/>
              </a:rPr>
              <a:t>Imputing Null value using KNN Imputer</a:t>
            </a:r>
          </a:p>
          <a:p>
            <a:pPr lvl="1">
              <a:buClr>
                <a:srgbClr val="797B45"/>
              </a:buClr>
            </a:pPr>
            <a:r>
              <a:rPr lang="en-US">
                <a:latin typeface="Gill Sans Nova"/>
                <a:cs typeface="Calibri"/>
              </a:rPr>
              <a:t>Imputing Null value using Decision Tree Imputer</a:t>
            </a:r>
          </a:p>
          <a:p>
            <a:pPr>
              <a:buClr>
                <a:srgbClr val="797B45"/>
              </a:buClr>
            </a:pPr>
            <a:r>
              <a:rPr lang="en-US" sz="1800">
                <a:latin typeface="Gill Sans Nova"/>
                <a:cs typeface="Calibri"/>
              </a:rPr>
              <a:t>Cleaned Data</a:t>
            </a:r>
          </a:p>
          <a:p>
            <a:pPr>
              <a:buClr>
                <a:srgbClr val="797B45"/>
              </a:buClr>
            </a:pPr>
            <a:r>
              <a:rPr lang="en-US" sz="1800">
                <a:latin typeface="Gill Sans Nova"/>
                <a:cs typeface="Calibri"/>
              </a:rPr>
              <a:t>EDA</a:t>
            </a:r>
          </a:p>
          <a:p>
            <a:pPr lvl="1">
              <a:buClr>
                <a:srgbClr val="797B45"/>
              </a:buClr>
            </a:pPr>
            <a:r>
              <a:rPr lang="en-US">
                <a:latin typeface="Gill Sans Nova"/>
                <a:cs typeface="Calibri"/>
              </a:rPr>
              <a:t>Numeric Analysis</a:t>
            </a:r>
          </a:p>
          <a:p>
            <a:pPr lvl="2">
              <a:buClr>
                <a:srgbClr val="797B45"/>
              </a:buClr>
            </a:pPr>
            <a:r>
              <a:rPr lang="en-US" sz="1800">
                <a:latin typeface="Gill Sans Nova"/>
                <a:cs typeface="Calibri"/>
              </a:rPr>
              <a:t>Univariate Analysis</a:t>
            </a:r>
          </a:p>
          <a:p>
            <a:pPr lvl="2">
              <a:buClr>
                <a:srgbClr val="797B45"/>
              </a:buClr>
            </a:pPr>
            <a:r>
              <a:rPr lang="en-US" sz="1800">
                <a:latin typeface="Gill Sans Nova"/>
                <a:cs typeface="Calibri"/>
              </a:rPr>
              <a:t>Bivariate Analysis</a:t>
            </a:r>
          </a:p>
          <a:p>
            <a:pPr lvl="1">
              <a:buClr>
                <a:srgbClr val="797B45"/>
              </a:buClr>
            </a:pPr>
            <a:r>
              <a:rPr lang="en-US">
                <a:latin typeface="Gill Sans Nova"/>
                <a:cs typeface="Calibri"/>
              </a:rPr>
              <a:t>Outlier Detection and Removal of Outlier</a:t>
            </a:r>
          </a:p>
          <a:p>
            <a:pPr lvl="1">
              <a:buClr>
                <a:srgbClr val="797B45"/>
              </a:buClr>
            </a:pPr>
            <a:r>
              <a:rPr lang="en-US">
                <a:latin typeface="Gill Sans Nova"/>
                <a:cs typeface="Calibri"/>
              </a:rPr>
              <a:t>Correlation Analysis</a:t>
            </a:r>
          </a:p>
          <a:p>
            <a:pPr lvl="1">
              <a:buClr>
                <a:srgbClr val="797B45"/>
              </a:buClr>
            </a:pPr>
            <a:endParaRPr lang="en-US">
              <a:latin typeface="Gill Sans Nova"/>
              <a:cs typeface="Calibri"/>
            </a:endParaRPr>
          </a:p>
          <a:p>
            <a:pPr lvl="1">
              <a:buClr>
                <a:srgbClr val="797B45"/>
              </a:buClr>
            </a:pPr>
            <a:endParaRPr lang="en-US">
              <a:latin typeface="Gill Sans Nova"/>
              <a:cs typeface="Calibri"/>
            </a:endParaRPr>
          </a:p>
        </p:txBody>
      </p:sp>
      <p:grpSp>
        <p:nvGrpSpPr>
          <p:cNvPr id="13" name="decorative circles">
            <a:extLst>
              <a:ext uri="{FF2B5EF4-FFF2-40B4-BE49-F238E27FC236}">
                <a16:creationId xmlns:a16="http://schemas.microsoft.com/office/drawing/2014/main" xmlns="" id="{090D15CC-A235-4941-B59D-649F70CD1B7A}"/>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8437008" y="433142"/>
            <a:ext cx="1122760" cy="6178301"/>
            <a:chOff x="8437008" y="433142"/>
            <a:chExt cx="1122760" cy="6178301"/>
          </a:xfrm>
        </p:grpSpPr>
        <p:sp>
          <p:nvSpPr>
            <p:cNvPr id="14" name="Oval 13">
              <a:extLst>
                <a:ext uri="{FF2B5EF4-FFF2-40B4-BE49-F238E27FC236}">
                  <a16:creationId xmlns:a16="http://schemas.microsoft.com/office/drawing/2014/main" xmlns="" id="{787532C7-1215-4178-A923-EF573EC9B8F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8575160" y="825175"/>
              <a:ext cx="466441" cy="466441"/>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xmlns="" id="{B0FD62D6-D98A-489D-A5FC-24518D6F9AD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8628229" y="433142"/>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xmlns="" id="{0617A8E1-0887-4BEB-AF88-4C490056D98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8437008" y="5719481"/>
              <a:ext cx="226735" cy="226735"/>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xmlns="" id="{15DF5A22-9D25-46A9-8FC0-ED95CF464EF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093327" y="6145002"/>
              <a:ext cx="466441" cy="46644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xmlns="" id="{9CD8CCD3-5B43-4E89-B609-74BE058F74E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8896963" y="5817067"/>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Picture 4">
            <a:extLst>
              <a:ext uri="{FF2B5EF4-FFF2-40B4-BE49-F238E27FC236}">
                <a16:creationId xmlns:a16="http://schemas.microsoft.com/office/drawing/2014/main" xmlns="" id="{4DA78DA3-5BEB-A413-3003-E72B85460968}"/>
              </a:ext>
            </a:extLst>
          </p:cNvPr>
          <p:cNvPicPr>
            <a:picLocks noChangeAspect="1"/>
          </p:cNvPicPr>
          <p:nvPr/>
        </p:nvPicPr>
        <p:blipFill rotWithShape="1">
          <a:blip r:embed="rId2"/>
          <a:srcRect l="34431" r="31972" b="-1"/>
          <a:stretch/>
        </p:blipFill>
        <p:spPr>
          <a:xfrm>
            <a:off x="8608738" y="357441"/>
            <a:ext cx="3580214" cy="5994304"/>
          </a:xfrm>
          <a:custGeom>
            <a:avLst/>
            <a:gdLst/>
            <a:ahLst/>
            <a:cxnLst/>
            <a:rect l="l" t="t" r="r" b="b"/>
            <a:pathLst>
              <a:path w="3735324" h="6254002">
                <a:moveTo>
                  <a:pt x="3127001" y="0"/>
                </a:moveTo>
                <a:cubicBezTo>
                  <a:pt x="3288907" y="0"/>
                  <a:pt x="3447939" y="12305"/>
                  <a:pt x="3603212" y="36030"/>
                </a:cubicBezTo>
                <a:lnTo>
                  <a:pt x="3735324" y="59623"/>
                </a:lnTo>
                <a:lnTo>
                  <a:pt x="3735324" y="6194380"/>
                </a:lnTo>
                <a:lnTo>
                  <a:pt x="3603212" y="6217972"/>
                </a:lnTo>
                <a:cubicBezTo>
                  <a:pt x="3447939" y="6241698"/>
                  <a:pt x="3288907" y="6254002"/>
                  <a:pt x="3127001" y="6254002"/>
                </a:cubicBezTo>
                <a:cubicBezTo>
                  <a:pt x="1400006" y="6254002"/>
                  <a:pt x="0" y="4853996"/>
                  <a:pt x="0" y="3127001"/>
                </a:cubicBezTo>
                <a:cubicBezTo>
                  <a:pt x="0" y="1400006"/>
                  <a:pt x="1400006" y="0"/>
                  <a:pt x="3127001" y="0"/>
                </a:cubicBezTo>
                <a:close/>
              </a:path>
            </a:pathLst>
          </a:custGeom>
        </p:spPr>
      </p:pic>
    </p:spTree>
    <p:extLst>
      <p:ext uri="{BB962C8B-B14F-4D97-AF65-F5344CB8AC3E}">
        <p14:creationId xmlns:p14="http://schemas.microsoft.com/office/powerpoint/2010/main" val="36335106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xmlns="" id="{F596E531-7430-4087-BC87-6EBBD9F5BB5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xmlns="" id="{3761DBE9-7FE6-4545-A3E3-3CB13BEFBE4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524" y="0"/>
            <a:ext cx="12188952" cy="6858000"/>
          </a:xfrm>
          <a:prstGeom prst="rect">
            <a:avLst/>
          </a:prstGeom>
          <a:solidFill>
            <a:schemeClr val="bg2">
              <a:lumMod val="9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bg1"/>
              </a:solidFill>
              <a:latin typeface="+mj-lt"/>
            </a:endParaRPr>
          </a:p>
        </p:txBody>
      </p:sp>
      <p:sp>
        <p:nvSpPr>
          <p:cNvPr id="2" name="Title 1">
            <a:extLst>
              <a:ext uri="{FF2B5EF4-FFF2-40B4-BE49-F238E27FC236}">
                <a16:creationId xmlns:a16="http://schemas.microsoft.com/office/drawing/2014/main" xmlns="" id="{58501DF4-81AB-7728-CD4C-990766D02911}"/>
              </a:ext>
            </a:extLst>
          </p:cNvPr>
          <p:cNvSpPr>
            <a:spLocks noGrp="1"/>
          </p:cNvSpPr>
          <p:nvPr>
            <p:ph type="title"/>
          </p:nvPr>
        </p:nvSpPr>
        <p:spPr>
          <a:xfrm>
            <a:off x="777240" y="-854084"/>
            <a:ext cx="6765026" cy="2493876"/>
          </a:xfrm>
        </p:spPr>
        <p:txBody>
          <a:bodyPr anchor="b">
            <a:normAutofit/>
          </a:bodyPr>
          <a:lstStyle/>
          <a:p>
            <a:r>
              <a:rPr lang="en-US" sz="4400"/>
              <a:t>Contents</a:t>
            </a:r>
          </a:p>
        </p:txBody>
      </p:sp>
      <p:sp>
        <p:nvSpPr>
          <p:cNvPr id="3" name="Content Placeholder 2">
            <a:extLst>
              <a:ext uri="{FF2B5EF4-FFF2-40B4-BE49-F238E27FC236}">
                <a16:creationId xmlns:a16="http://schemas.microsoft.com/office/drawing/2014/main" xmlns="" id="{52B31B8E-920C-010A-7AC4-B0E7FC8EBF60}"/>
              </a:ext>
            </a:extLst>
          </p:cNvPr>
          <p:cNvSpPr>
            <a:spLocks noGrp="1"/>
          </p:cNvSpPr>
          <p:nvPr>
            <p:ph idx="1"/>
          </p:nvPr>
        </p:nvSpPr>
        <p:spPr>
          <a:xfrm>
            <a:off x="777240" y="2119647"/>
            <a:ext cx="6765026" cy="4057315"/>
          </a:xfrm>
        </p:spPr>
        <p:txBody>
          <a:bodyPr vert="horz" lIns="91440" tIns="45720" rIns="91440" bIns="45720" rtlCol="0" anchor="t">
            <a:noAutofit/>
          </a:bodyPr>
          <a:lstStyle/>
          <a:p>
            <a:pPr marL="0" indent="0">
              <a:buNone/>
            </a:pPr>
            <a:r>
              <a:rPr lang="en-US" sz="1400">
                <a:latin typeface="Gill Sans Nova"/>
                <a:cs typeface="Calibri"/>
              </a:rPr>
              <a:t>Asking Questions to Data and Getting Insights from Data</a:t>
            </a:r>
          </a:p>
          <a:p>
            <a:pPr>
              <a:buNone/>
            </a:pPr>
            <a:r>
              <a:rPr lang="en-US" sz="1400">
                <a:latin typeface="Gill Sans Nova"/>
                <a:ea typeface="+mn-lt"/>
                <a:cs typeface="+mn-lt"/>
              </a:rPr>
              <a:t>Working with Main dataset</a:t>
            </a:r>
          </a:p>
          <a:p>
            <a:pPr marL="457200" indent="-457200">
              <a:buAutoNum type="arabicPeriod"/>
            </a:pPr>
            <a:r>
              <a:rPr lang="en-US" sz="1400" i="1">
                <a:latin typeface="Gill Sans Nova"/>
                <a:ea typeface="+mn-lt"/>
                <a:cs typeface="+mn-lt"/>
              </a:rPr>
              <a:t>Which brand is popular among user and loved ones based on reviews and ratings?</a:t>
            </a:r>
            <a:endParaRPr lang="en-US" sz="1400">
              <a:latin typeface="Gill Sans Nova"/>
              <a:cs typeface="Calibri"/>
            </a:endParaRPr>
          </a:p>
          <a:p>
            <a:pPr marL="457200" indent="-457200">
              <a:buAutoNum type="arabicPeriod"/>
            </a:pPr>
            <a:r>
              <a:rPr lang="en-US" sz="1400" i="1">
                <a:latin typeface="Gill Sans Nova"/>
                <a:ea typeface="+mn-lt"/>
                <a:cs typeface="+mn-lt"/>
              </a:rPr>
              <a:t>What is the total worth of price value for Each Brand respective to their Category?</a:t>
            </a:r>
            <a:endParaRPr lang="en-US" sz="1400">
              <a:latin typeface="Gill Sans Nova"/>
              <a:cs typeface="Calibri"/>
            </a:endParaRPr>
          </a:p>
          <a:p>
            <a:pPr marL="457200" indent="-457200">
              <a:buAutoNum type="arabicPeriod"/>
            </a:pPr>
            <a:r>
              <a:rPr lang="en-US" sz="1400" i="1">
                <a:latin typeface="Gill Sans Nova"/>
                <a:ea typeface="+mn-lt"/>
                <a:cs typeface="+mn-lt"/>
              </a:rPr>
              <a:t>Which size is most preferred by user based on primary category?</a:t>
            </a:r>
            <a:endParaRPr lang="en-US" sz="1400">
              <a:latin typeface="Gill Sans Nova"/>
              <a:cs typeface="Calibri"/>
            </a:endParaRPr>
          </a:p>
          <a:p>
            <a:pPr marL="457200" indent="-457200">
              <a:buAutoNum type="arabicPeriod"/>
            </a:pPr>
            <a:r>
              <a:rPr lang="en-US" sz="1400" i="1">
                <a:latin typeface="Gill Sans Nova"/>
                <a:ea typeface="+mn-lt"/>
                <a:cs typeface="+mn-lt"/>
              </a:rPr>
              <a:t>Which popular brand owns </a:t>
            </a:r>
            <a:r>
              <a:rPr lang="en-US" sz="1400" i="1" err="1">
                <a:latin typeface="Gill Sans Nova"/>
                <a:ea typeface="+mn-lt"/>
                <a:cs typeface="+mn-lt"/>
              </a:rPr>
              <a:t>sephora</a:t>
            </a:r>
            <a:r>
              <a:rPr lang="en-US" sz="1400" i="1">
                <a:latin typeface="Gill Sans Nova"/>
                <a:ea typeface="+mn-lt"/>
                <a:cs typeface="+mn-lt"/>
              </a:rPr>
              <a:t> exclusive and does not have physical shop?</a:t>
            </a:r>
            <a:endParaRPr lang="en-US" sz="1400">
              <a:latin typeface="Gill Sans Nova"/>
              <a:cs typeface="Calibri"/>
            </a:endParaRPr>
          </a:p>
          <a:p>
            <a:pPr marL="457200" indent="-457200">
              <a:buAutoNum type="arabicPeriod"/>
            </a:pPr>
            <a:r>
              <a:rPr lang="en-US" sz="1400" i="1">
                <a:latin typeface="Gill Sans Nova"/>
                <a:ea typeface="+mn-lt"/>
                <a:cs typeface="+mn-lt"/>
              </a:rPr>
              <a:t>Which new product cost high price and average ratings by user for that product?</a:t>
            </a:r>
            <a:endParaRPr lang="en-US" sz="1400">
              <a:latin typeface="Gill Sans Nova"/>
              <a:cs typeface="Calibri"/>
            </a:endParaRPr>
          </a:p>
          <a:p>
            <a:pPr marL="457200" indent="-457200">
              <a:buAutoNum type="arabicPeriod"/>
            </a:pPr>
            <a:r>
              <a:rPr lang="en-US" sz="1400" i="1">
                <a:latin typeface="Gill Sans Nova"/>
                <a:ea typeface="+mn-lt"/>
                <a:cs typeface="+mn-lt"/>
              </a:rPr>
              <a:t> Show visualization of total price shared by primary category</a:t>
            </a:r>
            <a:endParaRPr lang="en-US" sz="1400">
              <a:latin typeface="Gill Sans Nova"/>
              <a:cs typeface="Calibri"/>
            </a:endParaRPr>
          </a:p>
          <a:p>
            <a:pPr marL="0" indent="0">
              <a:buClr>
                <a:srgbClr val="797B45"/>
              </a:buClr>
              <a:buNone/>
            </a:pPr>
            <a:r>
              <a:rPr lang="en-US" sz="1400">
                <a:latin typeface="Gill Sans Nova"/>
                <a:ea typeface="+mn-lt"/>
                <a:cs typeface="+mn-lt"/>
              </a:rPr>
              <a:t>Working with reviews dataset</a:t>
            </a:r>
            <a:endParaRPr lang="en-US" sz="1400">
              <a:latin typeface="Gill Sans Nova"/>
              <a:cs typeface="Calibri"/>
            </a:endParaRPr>
          </a:p>
          <a:p>
            <a:pPr marL="457200" indent="-457200">
              <a:buAutoNum type="arabicPeriod"/>
            </a:pPr>
            <a:r>
              <a:rPr lang="en-US" sz="1400" i="1">
                <a:latin typeface="Gill Sans Nova"/>
                <a:ea typeface="+mn-lt"/>
                <a:cs typeface="+mn-lt"/>
              </a:rPr>
              <a:t>Which product is most recommended by user and its skin tone?</a:t>
            </a:r>
            <a:endParaRPr lang="en-US" sz="1400">
              <a:latin typeface="Gill Sans Nova"/>
              <a:cs typeface="Calibri"/>
            </a:endParaRPr>
          </a:p>
          <a:p>
            <a:pPr marL="457200" indent="-457200">
              <a:buAutoNum type="arabicPeriod"/>
            </a:pPr>
            <a:r>
              <a:rPr lang="en-US" sz="1400" i="1">
                <a:latin typeface="Gill Sans Nova"/>
                <a:ea typeface="+mn-lt"/>
                <a:cs typeface="+mn-lt"/>
              </a:rPr>
              <a:t> Analyse the Positive feedback count for each brand and other features</a:t>
            </a:r>
            <a:endParaRPr lang="en-US" sz="1400">
              <a:latin typeface="Gill Sans Nova"/>
              <a:cs typeface="Calibri"/>
            </a:endParaRPr>
          </a:p>
          <a:p>
            <a:pPr marL="457200" indent="-457200">
              <a:buAutoNum type="arabicPeriod"/>
            </a:pPr>
            <a:r>
              <a:rPr lang="en-US" sz="1400" i="1">
                <a:latin typeface="Gill Sans Nova"/>
                <a:ea typeface="+mn-lt"/>
                <a:cs typeface="+mn-lt"/>
              </a:rPr>
              <a:t>Number of ratings given on Each date</a:t>
            </a:r>
            <a:endParaRPr lang="en-US" sz="1400">
              <a:latin typeface="Gill Sans Nova"/>
              <a:cs typeface="Calibri"/>
            </a:endParaRPr>
          </a:p>
          <a:p>
            <a:pPr marL="0" indent="0">
              <a:buNone/>
            </a:pPr>
            <a:endParaRPr lang="en-US" sz="1400">
              <a:latin typeface="Gill Sans Nova"/>
              <a:cs typeface="Calibri"/>
            </a:endParaRPr>
          </a:p>
          <a:p>
            <a:pPr marL="0" indent="0">
              <a:buNone/>
            </a:pPr>
            <a:endParaRPr lang="en-US" sz="1400">
              <a:latin typeface="Gill Sans Nova"/>
              <a:cs typeface="Calibri"/>
            </a:endParaRPr>
          </a:p>
        </p:txBody>
      </p:sp>
      <p:grpSp>
        <p:nvGrpSpPr>
          <p:cNvPr id="13" name="decorative circles">
            <a:extLst>
              <a:ext uri="{FF2B5EF4-FFF2-40B4-BE49-F238E27FC236}">
                <a16:creationId xmlns:a16="http://schemas.microsoft.com/office/drawing/2014/main" xmlns="" id="{090D15CC-A235-4941-B59D-649F70CD1B7A}"/>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8437008" y="433142"/>
            <a:ext cx="1122760" cy="6178301"/>
            <a:chOff x="8437008" y="433142"/>
            <a:chExt cx="1122760" cy="6178301"/>
          </a:xfrm>
        </p:grpSpPr>
        <p:sp>
          <p:nvSpPr>
            <p:cNvPr id="14" name="Oval 13">
              <a:extLst>
                <a:ext uri="{FF2B5EF4-FFF2-40B4-BE49-F238E27FC236}">
                  <a16:creationId xmlns:a16="http://schemas.microsoft.com/office/drawing/2014/main" xmlns="" id="{787532C7-1215-4178-A923-EF573EC9B8F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8575160" y="825175"/>
              <a:ext cx="466441" cy="466441"/>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xmlns="" id="{B0FD62D6-D98A-489D-A5FC-24518D6F9AD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8628229" y="433142"/>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xmlns="" id="{0617A8E1-0887-4BEB-AF88-4C490056D98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8437008" y="5719481"/>
              <a:ext cx="226735" cy="226735"/>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xmlns="" id="{15DF5A22-9D25-46A9-8FC0-ED95CF464EF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093327" y="6145002"/>
              <a:ext cx="466441" cy="46644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xmlns="" id="{9CD8CCD3-5B43-4E89-B609-74BE058F74E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8896963" y="5817067"/>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Picture 4">
            <a:extLst>
              <a:ext uri="{FF2B5EF4-FFF2-40B4-BE49-F238E27FC236}">
                <a16:creationId xmlns:a16="http://schemas.microsoft.com/office/drawing/2014/main" xmlns="" id="{6FC0E3A6-106E-C798-AD4F-C7E4B0680136}"/>
              </a:ext>
            </a:extLst>
          </p:cNvPr>
          <p:cNvPicPr>
            <a:picLocks noChangeAspect="1"/>
          </p:cNvPicPr>
          <p:nvPr/>
        </p:nvPicPr>
        <p:blipFill rotWithShape="1">
          <a:blip r:embed="rId2"/>
          <a:srcRect l="34431" r="31972" b="-1"/>
          <a:stretch/>
        </p:blipFill>
        <p:spPr>
          <a:xfrm>
            <a:off x="8608738" y="357441"/>
            <a:ext cx="3580214" cy="5994304"/>
          </a:xfrm>
          <a:custGeom>
            <a:avLst/>
            <a:gdLst/>
            <a:ahLst/>
            <a:cxnLst/>
            <a:rect l="l" t="t" r="r" b="b"/>
            <a:pathLst>
              <a:path w="3735324" h="6254002">
                <a:moveTo>
                  <a:pt x="3127001" y="0"/>
                </a:moveTo>
                <a:cubicBezTo>
                  <a:pt x="3288907" y="0"/>
                  <a:pt x="3447939" y="12305"/>
                  <a:pt x="3603212" y="36030"/>
                </a:cubicBezTo>
                <a:lnTo>
                  <a:pt x="3735324" y="59623"/>
                </a:lnTo>
                <a:lnTo>
                  <a:pt x="3735324" y="6194380"/>
                </a:lnTo>
                <a:lnTo>
                  <a:pt x="3603212" y="6217972"/>
                </a:lnTo>
                <a:cubicBezTo>
                  <a:pt x="3447939" y="6241698"/>
                  <a:pt x="3288907" y="6254002"/>
                  <a:pt x="3127001" y="6254002"/>
                </a:cubicBezTo>
                <a:cubicBezTo>
                  <a:pt x="1400006" y="6254002"/>
                  <a:pt x="0" y="4853996"/>
                  <a:pt x="0" y="3127001"/>
                </a:cubicBezTo>
                <a:cubicBezTo>
                  <a:pt x="0" y="1400006"/>
                  <a:pt x="1400006" y="0"/>
                  <a:pt x="3127001" y="0"/>
                </a:cubicBezTo>
                <a:close/>
              </a:path>
            </a:pathLst>
          </a:custGeom>
        </p:spPr>
      </p:pic>
    </p:spTree>
    <p:extLst>
      <p:ext uri="{BB962C8B-B14F-4D97-AF65-F5344CB8AC3E}">
        <p14:creationId xmlns:p14="http://schemas.microsoft.com/office/powerpoint/2010/main" val="19658380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424C020-1116-F86D-E9BA-FDB9C7F37FA1}"/>
              </a:ext>
            </a:extLst>
          </p:cNvPr>
          <p:cNvSpPr>
            <a:spLocks noGrp="1"/>
          </p:cNvSpPr>
          <p:nvPr>
            <p:ph type="title"/>
          </p:nvPr>
        </p:nvSpPr>
        <p:spPr/>
        <p:txBody>
          <a:bodyPr/>
          <a:lstStyle/>
          <a:p>
            <a:r>
              <a:rPr lang="en-US"/>
              <a:t>Display Data</a:t>
            </a:r>
          </a:p>
        </p:txBody>
      </p:sp>
      <p:pic>
        <p:nvPicPr>
          <p:cNvPr id="3" name="Picture 3">
            <a:extLst>
              <a:ext uri="{FF2B5EF4-FFF2-40B4-BE49-F238E27FC236}">
                <a16:creationId xmlns:a16="http://schemas.microsoft.com/office/drawing/2014/main" xmlns="" id="{49F7D699-44B1-D2B3-0532-75172A72D6D5}"/>
              </a:ext>
            </a:extLst>
          </p:cNvPr>
          <p:cNvPicPr>
            <a:picLocks noChangeAspect="1"/>
          </p:cNvPicPr>
          <p:nvPr/>
        </p:nvPicPr>
        <p:blipFill>
          <a:blip r:embed="rId2"/>
          <a:stretch>
            <a:fillRect/>
          </a:stretch>
        </p:blipFill>
        <p:spPr>
          <a:xfrm>
            <a:off x="2147" y="2251503"/>
            <a:ext cx="12187705" cy="4651727"/>
          </a:xfrm>
          <a:prstGeom prst="rect">
            <a:avLst/>
          </a:prstGeom>
        </p:spPr>
      </p:pic>
      <p:sp>
        <p:nvSpPr>
          <p:cNvPr id="4" name="TextBox 3">
            <a:extLst>
              <a:ext uri="{FF2B5EF4-FFF2-40B4-BE49-F238E27FC236}">
                <a16:creationId xmlns:a16="http://schemas.microsoft.com/office/drawing/2014/main" xmlns="" id="{DB32DE3C-F977-25C3-459C-4BE45CB9A594}"/>
              </a:ext>
            </a:extLst>
          </p:cNvPr>
          <p:cNvSpPr txBox="1"/>
          <p:nvPr/>
        </p:nvSpPr>
        <p:spPr>
          <a:xfrm>
            <a:off x="4735669" y="1730598"/>
            <a:ext cx="274320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latin typeface="Gill Sans Nova"/>
                <a:cs typeface="Calibri"/>
              </a:rPr>
              <a:t>Products Data</a:t>
            </a:r>
            <a:endParaRPr lang="en-US" sz="2000" b="1">
              <a:latin typeface="Gill Sans Nova"/>
            </a:endParaRPr>
          </a:p>
        </p:txBody>
      </p:sp>
    </p:spTree>
    <p:extLst>
      <p:ext uri="{BB962C8B-B14F-4D97-AF65-F5344CB8AC3E}">
        <p14:creationId xmlns:p14="http://schemas.microsoft.com/office/powerpoint/2010/main" val="41968560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424C020-1116-F86D-E9BA-FDB9C7F37FA1}"/>
              </a:ext>
            </a:extLst>
          </p:cNvPr>
          <p:cNvSpPr>
            <a:spLocks noGrp="1"/>
          </p:cNvSpPr>
          <p:nvPr>
            <p:ph type="title"/>
          </p:nvPr>
        </p:nvSpPr>
        <p:spPr/>
        <p:txBody>
          <a:bodyPr/>
          <a:lstStyle/>
          <a:p>
            <a:r>
              <a:rPr lang="en-US"/>
              <a:t>Display Data</a:t>
            </a:r>
          </a:p>
        </p:txBody>
      </p:sp>
      <p:pic>
        <p:nvPicPr>
          <p:cNvPr id="3" name="Picture 3" descr="Graphical user interface, application&#10;&#10;Description automatically generated">
            <a:extLst>
              <a:ext uri="{FF2B5EF4-FFF2-40B4-BE49-F238E27FC236}">
                <a16:creationId xmlns:a16="http://schemas.microsoft.com/office/drawing/2014/main" xmlns="" id="{49F7D699-44B1-D2B3-0532-75172A72D6D5}"/>
              </a:ext>
            </a:extLst>
          </p:cNvPr>
          <p:cNvPicPr>
            <a:picLocks noChangeAspect="1"/>
          </p:cNvPicPr>
          <p:nvPr/>
        </p:nvPicPr>
        <p:blipFill>
          <a:blip r:embed="rId2"/>
          <a:stretch>
            <a:fillRect/>
          </a:stretch>
        </p:blipFill>
        <p:spPr>
          <a:xfrm>
            <a:off x="2147" y="3063332"/>
            <a:ext cx="12187705" cy="3070996"/>
          </a:xfrm>
          <a:prstGeom prst="rect">
            <a:avLst/>
          </a:prstGeom>
        </p:spPr>
      </p:pic>
      <p:sp>
        <p:nvSpPr>
          <p:cNvPr id="4" name="TextBox 3">
            <a:extLst>
              <a:ext uri="{FF2B5EF4-FFF2-40B4-BE49-F238E27FC236}">
                <a16:creationId xmlns:a16="http://schemas.microsoft.com/office/drawing/2014/main" xmlns="" id="{DB32DE3C-F977-25C3-459C-4BE45CB9A594}"/>
              </a:ext>
            </a:extLst>
          </p:cNvPr>
          <p:cNvSpPr txBox="1"/>
          <p:nvPr/>
        </p:nvSpPr>
        <p:spPr>
          <a:xfrm>
            <a:off x="4735669" y="1977443"/>
            <a:ext cx="274320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latin typeface="Gill Sans Nova"/>
                <a:cs typeface="Calibri"/>
              </a:rPr>
              <a:t>Reviews Data</a:t>
            </a:r>
            <a:endParaRPr lang="en-US" sz="2000" b="1">
              <a:latin typeface="Gill Sans Nova"/>
            </a:endParaRPr>
          </a:p>
        </p:txBody>
      </p:sp>
    </p:spTree>
    <p:extLst>
      <p:ext uri="{BB962C8B-B14F-4D97-AF65-F5344CB8AC3E}">
        <p14:creationId xmlns:p14="http://schemas.microsoft.com/office/powerpoint/2010/main" val="2954674487"/>
      </p:ext>
    </p:extLst>
  </p:cSld>
  <p:clrMapOvr>
    <a:masterClrMapping/>
  </p:clrMapOvr>
</p:sld>
</file>

<file path=ppt/theme/theme1.xml><?xml version="1.0" encoding="utf-8"?>
<a:theme xmlns:a="http://schemas.openxmlformats.org/drawingml/2006/main" name="ConfettiVTI">
  <a:themeElements>
    <a:clrScheme name="AnalogousFromRegularSeedRightStep">
      <a:dk1>
        <a:srgbClr val="000000"/>
      </a:dk1>
      <a:lt1>
        <a:srgbClr val="FFFFFF"/>
      </a:lt1>
      <a:dk2>
        <a:srgbClr val="36371F"/>
      </a:dk2>
      <a:lt2>
        <a:srgbClr val="E2E7E8"/>
      </a:lt2>
      <a:accent1>
        <a:srgbClr val="C3684D"/>
      </a:accent1>
      <a:accent2>
        <a:srgbClr val="B1873B"/>
      </a:accent2>
      <a:accent3>
        <a:srgbClr val="A3A942"/>
      </a:accent3>
      <a:accent4>
        <a:srgbClr val="79B13B"/>
      </a:accent4>
      <a:accent5>
        <a:srgbClr val="54B848"/>
      </a:accent5>
      <a:accent6>
        <a:srgbClr val="3BB160"/>
      </a:accent6>
      <a:hlink>
        <a:srgbClr val="378DA6"/>
      </a:hlink>
      <a:folHlink>
        <a:srgbClr val="7F7F7F"/>
      </a:folHlink>
    </a:clrScheme>
    <a:fontScheme name="Custom 10">
      <a:majorFont>
        <a:latin typeface="Gill Sans Nova"/>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onfettiVTI" id="{B5618F7C-B4F0-4D28-83B4-440D0519681F}" vid="{5F84EFDF-E14E-48C6-955C-990A32085A7F}"/>
    </a:ext>
  </a:extLst>
</a:theme>
</file>

<file path=docProps/app.xml><?xml version="1.0" encoding="utf-8"?>
<Properties xmlns="http://schemas.openxmlformats.org/officeDocument/2006/extended-properties" xmlns:vt="http://schemas.openxmlformats.org/officeDocument/2006/docPropsVTypes">
  <Template>office theme</Template>
  <TotalTime>0</TotalTime>
  <Words>527</Words>
  <Application>Microsoft Office PowerPoint</Application>
  <PresentationFormat>Widescreen</PresentationFormat>
  <Paragraphs>136</Paragraphs>
  <Slides>33</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33</vt:i4>
      </vt:variant>
    </vt:vector>
  </HeadingPairs>
  <TitlesOfParts>
    <vt:vector size="39" baseType="lpstr">
      <vt:lpstr>Arial</vt:lpstr>
      <vt:lpstr>AvenirNext LT Pro Medium</vt:lpstr>
      <vt:lpstr>Calibri</vt:lpstr>
      <vt:lpstr>Gill Sans Nova</vt:lpstr>
      <vt:lpstr>Times New Roman</vt:lpstr>
      <vt:lpstr>ConfettiVTI</vt:lpstr>
      <vt:lpstr>Sephora Beauty Products</vt:lpstr>
      <vt:lpstr>Introduction</vt:lpstr>
      <vt:lpstr>Problem Statement</vt:lpstr>
      <vt:lpstr>About Datasets</vt:lpstr>
      <vt:lpstr>Flow Diagram</vt:lpstr>
      <vt:lpstr>Contents</vt:lpstr>
      <vt:lpstr>Contents</vt:lpstr>
      <vt:lpstr>Display Data</vt:lpstr>
      <vt:lpstr>Display Data</vt:lpstr>
      <vt:lpstr>Feature Engineering</vt:lpstr>
      <vt:lpstr>Null value Visualize</vt:lpstr>
      <vt:lpstr>Numerical Analysis</vt:lpstr>
      <vt:lpstr>Numerical Analysis</vt:lpstr>
      <vt:lpstr>Outlier Detection and Removal</vt:lpstr>
      <vt:lpstr>Correlation Analysis</vt:lpstr>
      <vt:lpstr>Custom Analysis</vt:lpstr>
      <vt:lpstr>Analysis-2</vt:lpstr>
      <vt:lpstr>Analysis-3</vt:lpstr>
      <vt:lpstr>Analysis-4</vt:lpstr>
      <vt:lpstr>Analysis-5</vt:lpstr>
      <vt:lpstr>Analysis-6</vt:lpstr>
      <vt:lpstr>Analysis-7</vt:lpstr>
      <vt:lpstr>Analysis-8</vt:lpstr>
      <vt:lpstr>Data Modeling</vt:lpstr>
      <vt:lpstr>Linear Regression Modeling</vt:lpstr>
      <vt:lpstr>Decision Tree Regression Modeling</vt:lpstr>
      <vt:lpstr>XGBOOST Regression Modeling</vt:lpstr>
      <vt:lpstr>Statistical Test</vt:lpstr>
      <vt:lpstr>Independent t-test:</vt:lpstr>
      <vt:lpstr>Chi-squared test:</vt:lpstr>
      <vt:lpstr>One-way Annova:</vt:lpstr>
      <vt:lpstr>Pearson Correlation Coefficient:</vt:lpstr>
      <vt:lpstr>Thankyou</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Microsoft account</cp:lastModifiedBy>
  <cp:revision>219</cp:revision>
  <dcterms:created xsi:type="dcterms:W3CDTF">2023-06-07T18:28:11Z</dcterms:created>
  <dcterms:modified xsi:type="dcterms:W3CDTF">2023-07-04T10:26:32Z</dcterms:modified>
</cp:coreProperties>
</file>